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7" r:id="rId2"/>
    <p:sldId id="397" r:id="rId3"/>
    <p:sldId id="258" r:id="rId4"/>
    <p:sldId id="381" r:id="rId5"/>
    <p:sldId id="385" r:id="rId6"/>
    <p:sldId id="380" r:id="rId7"/>
    <p:sldId id="285" r:id="rId8"/>
    <p:sldId id="378" r:id="rId9"/>
    <p:sldId id="386" r:id="rId10"/>
    <p:sldId id="400" r:id="rId11"/>
    <p:sldId id="398" r:id="rId12"/>
    <p:sldId id="399" r:id="rId13"/>
    <p:sldId id="363" r:id="rId14"/>
    <p:sldId id="392" r:id="rId15"/>
    <p:sldId id="402" r:id="rId16"/>
  </p:sldIdLst>
  <p:sldSz cx="18288000" cy="10287000"/>
  <p:notesSz cx="7010400" cy="9296400"/>
  <p:embeddedFontLst>
    <p:embeddedFont>
      <p:font typeface="Merriweather Sans" pitchFamily="2" charset="0"/>
      <p:regular r:id="rId19"/>
      <p:bold r:id="rId20"/>
      <p:italic r:id="rId21"/>
      <p:boldItalic r:id="rId22"/>
    </p:embeddedFont>
    <p:embeddedFont>
      <p:font typeface="MerriweatherLight" panose="02000000000000000000" pitchFamily="2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erriweather" panose="00000500000000000000" pitchFamily="2" charset="0"/>
      <p:regular r:id="rId29"/>
      <p:bold r:id="rId30"/>
      <p:italic r:id="rId31"/>
      <p:boldItalic r:id="rId32"/>
    </p:embeddedFont>
    <p:embeddedFont>
      <p:font typeface="Merriweather Black" panose="00000A00000000000000" pitchFamily="2" charset="0"/>
      <p:bold r:id="rId33"/>
      <p:boldItalic r:id="rId34"/>
    </p:embeddedFont>
    <p:embeddedFont>
      <p:font typeface="MerriweatherUltraBold" panose="02000000000000000000" pitchFamily="2" charset="0"/>
      <p:bold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60"/>
    <a:srgbClr val="0F2B71"/>
    <a:srgbClr val="39659A"/>
    <a:srgbClr val="3D3D3D"/>
    <a:srgbClr val="F2C82D"/>
    <a:srgbClr val="F6F3EC"/>
    <a:srgbClr val="A3BDDD"/>
    <a:srgbClr val="253066"/>
    <a:srgbClr val="001D53"/>
    <a:srgbClr val="374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60323" autoAdjust="0"/>
  </p:normalViewPr>
  <p:slideViewPr>
    <p:cSldViewPr>
      <p:cViewPr varScale="1">
        <p:scale>
          <a:sx n="33" d="100"/>
          <a:sy n="33" d="100"/>
        </p:scale>
        <p:origin x="1229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312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5D72367-97D9-46AC-B2E2-095B8FCC4C9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6315A0-7F82-42DD-A62E-75909876E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40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ACEA622-639C-4594-A940-6774F64B5D2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4A7C89F-298E-4C30-8907-C925A2C39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0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being here today! </a:t>
            </a:r>
          </a:p>
          <a:p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take a minute to tell you why I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invested with JESUS Film Harvest Partners.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- I became involved as a Harvest Partner… (date, person who initiated your involvement, story…)</a:t>
            </a:r>
          </a:p>
          <a:p>
            <a:r>
              <a:rPr lang="en-US" sz="16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- I remain involved because… (good use of my time,  I know this makes a difference…)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Please receive my appreciation for your part in this movement of God.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71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kern="1200" baseline="0" dirty="0" smtClean="0">
                <a:solidFill>
                  <a:schemeClr val="tx1"/>
                </a:solidFill>
                <a:effectLst/>
              </a:rPr>
              <a:t>JESUS Film </a:t>
            </a:r>
            <a:r>
              <a:rPr lang="en-US" sz="1600" b="1" kern="1200" dirty="0" smtClean="0">
                <a:solidFill>
                  <a:schemeClr val="tx1"/>
                </a:solidFill>
                <a:effectLst/>
              </a:rPr>
              <a:t>teams are willing and ready to go to the hard places to share Jesus, but they need our support!</a:t>
            </a:r>
            <a:endParaRPr lang="en-US" sz="1600" b="1" dirty="0" smtClean="0"/>
          </a:p>
          <a:p>
            <a:endParaRPr lang="en-US" sz="1600" dirty="0" smtClean="0"/>
          </a:p>
          <a:p>
            <a:r>
              <a:rPr lang="en-US" sz="1600" dirty="0" smtClean="0"/>
              <a:t>Donating to JESUS Film Harvest Partners is a great return on investment. </a:t>
            </a:r>
          </a:p>
          <a:p>
            <a:r>
              <a:rPr lang="en-US" sz="1600" dirty="0" smtClean="0"/>
              <a:t>91% of donated dollars go to the field while the other 9% for admin and development. </a:t>
            </a:r>
          </a:p>
          <a:p>
            <a:endParaRPr lang="en-US" sz="1600" dirty="0" smtClean="0"/>
          </a:p>
          <a:p>
            <a:r>
              <a:rPr lang="en-US" sz="1600" dirty="0" smtClean="0"/>
              <a:t>You are able to be a part of lives changed in other countries without even having to leave the country!</a:t>
            </a:r>
            <a:endParaRPr lang="en-US" sz="1600" kern="1200" dirty="0" smtClean="0">
              <a:solidFill>
                <a:schemeClr val="tx1"/>
              </a:solidFill>
              <a:effectLst/>
            </a:endParaRPr>
          </a:p>
          <a:p>
            <a:endParaRPr lang="en-US" sz="1600" dirty="0" smtClean="0"/>
          </a:p>
          <a:p>
            <a:r>
              <a:rPr lang="en-US" sz="1600" dirty="0" smtClean="0"/>
              <a:t>One way</a:t>
            </a:r>
            <a:r>
              <a:rPr lang="en-US" sz="1600" baseline="0" dirty="0" smtClean="0"/>
              <a:t> you and I can support JESUS Film teams today is by providing Audio Bibles!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87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80% of the world's population learn and communicate best through </a:t>
            </a:r>
            <a:r>
              <a:rPr lang="en-US" sz="1600" b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oral</a:t>
            </a:r>
            <a:r>
              <a:rPr lang="en-US" sz="16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not textual means.</a:t>
            </a:r>
            <a:br>
              <a:rPr lang="en-US" sz="16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6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Orality tools like the Audio</a:t>
            </a:r>
            <a:r>
              <a:rPr lang="en-US" sz="16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Bible </a:t>
            </a:r>
            <a:r>
              <a:rPr lang="en-US" sz="16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the doors to effective ministry with readers and non-readers alike.</a:t>
            </a:r>
          </a:p>
          <a:p>
            <a:endParaRPr lang="en-US" sz="16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Audio Bibles equip teams to disciple believers with Scripture in the listener’s heart language. These Bibles are portable, solar-powered, and can be customized to share God’s Word in more than 1,600 languages.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42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n-US" sz="1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$75, you can provide an Aud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 Bible that will be distributed to Preaching Points, providing opportunities for more new believers to be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discipled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Yakob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South Asia’s</a:t>
            </a:r>
            <a:r>
              <a:rPr lang="en-US" sz="1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story: “As a child, I used to go to Sunday school and memorize Bible verses with my friends, but I was a nominal Christian. I was not living according to God’s Word. Three weeks ago, two pastors visited and gave me an Audio Bible. They encouraged me to listen to it. The same night, as I was listening to it, God spoke to me through His Word! The Holy Spirit changed my life! I realized how sinful I am. I repented and accepted Jesus as my Savior. I now live for Jesus because He died for me and washed away my sins.” 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Will you prayerfully consider equipping</a:t>
            </a:r>
            <a:r>
              <a:rPr lang="en-US" sz="1400" baseline="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a team and 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partnering</a:t>
            </a:r>
            <a:r>
              <a:rPr lang="en-US" sz="1400" baseline="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with God to help build the Kingdom through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Audio Bible?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16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49530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807142"/>
            <a:ext cx="5608320" cy="3660458"/>
          </a:xfrm>
        </p:spPr>
        <p:txBody>
          <a:bodyPr/>
          <a:lstStyle/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also help JFHP by going on a trip to deliver equipment to a team in need!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600" b="1" kern="1200" dirty="0" smtClean="0">
                <a:solidFill>
                  <a:schemeClr val="tx1"/>
                </a:solidFill>
                <a:effectLst/>
              </a:rPr>
              <a:t>Equipment angels</a:t>
            </a:r>
            <a:r>
              <a:rPr lang="en-US" sz="1600" kern="1200" dirty="0" smtClean="0">
                <a:solidFill>
                  <a:schemeClr val="tx1"/>
                </a:solidFill>
                <a:effectLst/>
              </a:rPr>
              <a:t>: you pick the destination and JFHP provides the equipment. We put you in contact with a leader in the field to arrange an equipment drop-off. </a:t>
            </a:r>
          </a:p>
          <a:p>
            <a:pPr lvl="0"/>
            <a:endParaRPr lang="en-US" sz="1600" kern="1200" dirty="0" smtClean="0">
              <a:solidFill>
                <a:schemeClr val="tx1"/>
              </a:solidFill>
              <a:effectLst/>
            </a:endParaRPr>
          </a:p>
          <a:p>
            <a:pPr lvl="0"/>
            <a:r>
              <a:rPr lang="en-US" sz="1600" kern="1200" dirty="0" smtClean="0">
                <a:solidFill>
                  <a:schemeClr val="tx1"/>
                </a:solidFill>
                <a:effectLst/>
              </a:rPr>
              <a:t>On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</a:rPr>
              <a:t> a </a:t>
            </a:r>
            <a:r>
              <a:rPr lang="en-US" sz="1600" b="1" kern="1200" baseline="0" dirty="0" smtClean="0">
                <a:solidFill>
                  <a:schemeClr val="tx1"/>
                </a:solidFill>
                <a:effectLst/>
              </a:rPr>
              <a:t>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</a:rPr>
              <a:t>inistry trip,</a:t>
            </a:r>
            <a:r>
              <a:rPr lang="en-US" sz="1600" b="1" kern="1200" baseline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600" kern="1200" dirty="0" smtClean="0">
                <a:solidFill>
                  <a:schemeClr val="tx1"/>
                </a:solidFill>
                <a:effectLst/>
              </a:rPr>
              <a:t>your church or small group raises funds for an equipment set, delivers it to a JESUS Film team, and participates in the ministry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</a:rPr>
              <a:t>, usually for a week.</a:t>
            </a:r>
          </a:p>
          <a:p>
            <a:pPr lvl="0"/>
            <a:endParaRPr lang="en-US" sz="1600" kern="1200" dirty="0" smtClean="0">
              <a:solidFill>
                <a:schemeClr val="tx1"/>
              </a:solidFill>
              <a:effectLst/>
            </a:endParaRP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JFHP’s website, there is a 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downloadable handout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updated each month, which shows what countries need equipment, and how many teams are waiting for sets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26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I hope learning how you</a:t>
            </a:r>
            <a:r>
              <a:rPr lang="en-US" sz="1600" baseline="0" dirty="0" smtClean="0"/>
              <a:t> can pray, give, and go through JESUS Film Harvest Partners</a:t>
            </a:r>
            <a:r>
              <a:rPr lang="en-US" sz="1600" dirty="0" smtClean="0"/>
              <a:t> has</a:t>
            </a:r>
            <a:r>
              <a:rPr lang="en-US" sz="1600" baseline="0" dirty="0" smtClean="0"/>
              <a:t> been encouraging! I believe each of us has an important part to play. </a:t>
            </a:r>
          </a:p>
          <a:p>
            <a:endParaRPr lang="en-US" sz="1600" baseline="0" dirty="0" smtClean="0"/>
          </a:p>
          <a:p>
            <a:r>
              <a:rPr lang="en-US" sz="1600" baseline="0" dirty="0" smtClean="0"/>
              <a:t>Through you as a Harvest Partner, people will come to know Jesus Christ, families will be made new, and whole villages will be transformed.</a:t>
            </a:r>
          </a:p>
          <a:p>
            <a:endParaRPr lang="en-US" sz="1600" baseline="0" dirty="0" smtClean="0"/>
          </a:p>
          <a:p>
            <a:r>
              <a:rPr lang="en-US" sz="1600" baseline="0" dirty="0" smtClean="0"/>
              <a:t>Please let me know if you have questions, and I will help you get in contact with the appropriate person at JFHP.</a:t>
            </a:r>
          </a:p>
          <a:p>
            <a:endParaRPr lang="en-US" sz="2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51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600" kern="12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51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dirty="0" smtClean="0"/>
              <a:t>JESUS Film Harvest Partners is a Kingdom-building ministry devoted to world evangelism through the </a:t>
            </a:r>
            <a:r>
              <a:rPr lang="en-US" sz="1600" i="1" dirty="0" smtClean="0"/>
              <a:t>JESUS</a:t>
            </a:r>
            <a:r>
              <a:rPr lang="en-US" sz="1600" dirty="0" smtClean="0"/>
              <a:t> film and other tools. </a:t>
            </a:r>
          </a:p>
          <a:p>
            <a:pPr lvl="0"/>
            <a:endParaRPr lang="en-US" sz="1600" dirty="0" smtClean="0"/>
          </a:p>
          <a:p>
            <a:pPr lvl="0"/>
            <a:r>
              <a:rPr lang="en-US" sz="1600" dirty="0" smtClean="0"/>
              <a:t>Harvest Partners equip and support JESUS Film teams of local people to do evangelism, discipleship, and church planting.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69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I get into how you can get involved in the ministry, I want to share a little about what God has done through JESUS Film teams over the last 25 years as well as this past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quarter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year, 1,109 teams are working in 63 countries around the world, sharing the gospel in 212 languages!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7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200000"/>
              </a:lnSpc>
            </a:pPr>
            <a:r>
              <a:rPr lang="en-US" sz="1600" b="1" kern="1200" dirty="0" smtClean="0">
                <a:solidFill>
                  <a:schemeClr val="tx1"/>
                </a:solidFill>
                <a:effectLst/>
              </a:rPr>
              <a:t>Over the life of the ministry,</a:t>
            </a:r>
            <a:r>
              <a:rPr lang="en-US" sz="1600" b="1" kern="1200" baseline="0" dirty="0" smtClean="0">
                <a:solidFill>
                  <a:schemeClr val="tx1"/>
                </a:solidFill>
                <a:effectLst/>
              </a:rPr>
              <a:t> JESUS Film teams have reported</a:t>
            </a:r>
            <a:r>
              <a:rPr lang="en-US" sz="1600" b="1" kern="1200" dirty="0" smtClean="0">
                <a:solidFill>
                  <a:schemeClr val="tx1"/>
                </a:solidFill>
                <a:effectLst/>
              </a:rPr>
              <a:t>…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kern="1200" dirty="0" smtClean="0">
                <a:solidFill>
                  <a:schemeClr val="tx1"/>
                </a:solidFill>
                <a:effectLst/>
              </a:rPr>
              <a:t>Over 91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</a:rPr>
              <a:t> million </a:t>
            </a:r>
            <a:r>
              <a:rPr lang="en-US" sz="1600" kern="1200" dirty="0" smtClean="0">
                <a:solidFill>
                  <a:schemeClr val="tx1"/>
                </a:solidFill>
                <a:effectLst/>
              </a:rPr>
              <a:t>evangelistic contacts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kern="1200" dirty="0" smtClean="0">
                <a:solidFill>
                  <a:schemeClr val="tx1"/>
                </a:solidFill>
                <a:effectLst/>
              </a:rPr>
              <a:t>More than 18.6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</a:rPr>
              <a:t> million</a:t>
            </a:r>
            <a:r>
              <a:rPr lang="en-US" sz="1600" kern="1200" dirty="0" smtClean="0">
                <a:solidFill>
                  <a:schemeClr val="tx1"/>
                </a:solidFill>
                <a:effectLst/>
              </a:rPr>
              <a:t> people have made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600" kern="1200" dirty="0" smtClean="0">
                <a:solidFill>
                  <a:schemeClr val="tx1"/>
                </a:solidFill>
                <a:effectLst/>
              </a:rPr>
              <a:t>decisions for Christ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kern="1200" dirty="0" smtClean="0">
                <a:solidFill>
                  <a:schemeClr val="tx1"/>
                </a:solidFill>
                <a:effectLst/>
              </a:rPr>
              <a:t>9.1 million new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</a:rPr>
              <a:t> believers </a:t>
            </a:r>
            <a:r>
              <a:rPr lang="en-US" sz="1600" kern="1200" baseline="0" dirty="0" err="1" smtClean="0">
                <a:solidFill>
                  <a:schemeClr val="tx1"/>
                </a:solidFill>
                <a:effectLst/>
              </a:rPr>
              <a:t>discipled</a:t>
            </a:r>
            <a:endParaRPr lang="en-US" sz="1600" kern="1200" dirty="0" smtClean="0">
              <a:solidFill>
                <a:schemeClr val="tx1"/>
              </a:solidFill>
              <a:effectLst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kern="1200" dirty="0" smtClean="0">
                <a:solidFill>
                  <a:schemeClr val="tx1"/>
                </a:solidFill>
                <a:effectLst/>
              </a:rPr>
              <a:t>And over 126,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</a:rPr>
              <a:t> 000</a:t>
            </a:r>
            <a:r>
              <a:rPr lang="en-US" sz="1600" kern="1200" dirty="0" smtClean="0">
                <a:solidFill>
                  <a:schemeClr val="tx1"/>
                </a:solidFill>
                <a:effectLst/>
              </a:rPr>
              <a:t> Preaching Points have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</a:rPr>
              <a:t> been planted</a:t>
            </a:r>
            <a:endParaRPr lang="en-US" sz="1600" kern="12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7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break these numbers down to give you some perspective. 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last 90 days, 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174,328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people made decisions for Christ </a:t>
            </a:r>
          </a:p>
          <a:p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That’s nearly 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2.5 times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you can fit in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average NFL stadium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47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stats pictured break this number down by week, day, hour, and minute.</a:t>
            </a:r>
          </a:p>
          <a:p>
            <a:pPr lvl="0"/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equates to</a:t>
            </a:r>
          </a:p>
          <a:p>
            <a:pPr lvl="2"/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13,619 per week</a:t>
            </a:r>
          </a:p>
          <a:p>
            <a:pPr lvl="2"/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1,936 per days</a:t>
            </a:r>
          </a:p>
          <a:p>
            <a:pPr lvl="2"/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81 per hour</a:t>
            </a:r>
          </a:p>
          <a:p>
            <a:pPr lvl="2"/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1.34 per minute 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Doesn’t that put a new perspective on making every moment count for Christ?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63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b="1" dirty="0"/>
              <a:t>What the teams do is so </a:t>
            </a:r>
            <a:r>
              <a:rPr lang="en-US" sz="1600" b="1" dirty="0" smtClean="0"/>
              <a:t>powerful:</a:t>
            </a:r>
            <a:r>
              <a:rPr lang="en-US" sz="1600" b="1" baseline="0" dirty="0" smtClean="0"/>
              <a:t> </a:t>
            </a:r>
            <a:r>
              <a:rPr lang="en-US" sz="1600" b="1" dirty="0" smtClean="0"/>
              <a:t>local </a:t>
            </a:r>
            <a:r>
              <a:rPr lang="en-US" sz="1600" b="1" dirty="0"/>
              <a:t>people in their own country evangelizing to their </a:t>
            </a:r>
            <a:r>
              <a:rPr lang="en-US" sz="1600" b="1" dirty="0" smtClean="0"/>
              <a:t>neighbors</a:t>
            </a:r>
          </a:p>
          <a:p>
            <a:pPr>
              <a:defRPr/>
            </a:pPr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chemeClr val="tx1"/>
                </a:solidFill>
                <a:effectLst/>
              </a:rPr>
              <a:t>Because that method is so effective, what we do here is important – the teams need our support through prayer, giving, and going.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94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Romans 12:12 says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Be joyful in hope, patient in affliction, faithful in prayer.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chemeClr val="tx1"/>
                </a:solidFill>
                <a:effectLst/>
              </a:rPr>
              <a:t>Prayer is so important to this ministry – Lifting up both the </a:t>
            </a:r>
            <a:r>
              <a:rPr lang="en-US" sz="1600" b="1" kern="1200" dirty="0" smtClean="0">
                <a:solidFill>
                  <a:schemeClr val="tx1"/>
                </a:solidFill>
                <a:effectLst/>
              </a:rPr>
              <a:t>spiritual victories and challenges </a:t>
            </a:r>
            <a:r>
              <a:rPr lang="en-US" sz="1600" kern="1200" dirty="0" smtClean="0">
                <a:solidFill>
                  <a:schemeClr val="tx1"/>
                </a:solidFill>
                <a:effectLst/>
              </a:rPr>
              <a:t>before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 smtClean="0"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chemeClr val="tx1"/>
                </a:solidFill>
                <a:effectLst/>
              </a:rPr>
              <a:t>Sharing the gospel is not easy for many teams, especially in nations where Christians are persecuted for their faith.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14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53340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845242"/>
            <a:ext cx="5608320" cy="3660458"/>
          </a:xfrm>
        </p:spPr>
        <p:txBody>
          <a:bodyPr/>
          <a:lstStyle/>
          <a:p>
            <a:pPr lvl="0"/>
            <a:r>
              <a:rPr lang="en-US" sz="1600" kern="1200" dirty="0" smtClean="0">
                <a:effectLst/>
              </a:rPr>
              <a:t>As a prayer partner, you receive a </a:t>
            </a:r>
            <a:r>
              <a:rPr lang="en-US" sz="1600" b="1" kern="1200" dirty="0" smtClean="0">
                <a:effectLst/>
              </a:rPr>
              <a:t>monthly email. </a:t>
            </a:r>
            <a:r>
              <a:rPr lang="en-US" sz="1600" kern="1200" dirty="0" smtClean="0">
                <a:effectLst/>
              </a:rPr>
              <a:t>Here’s an </a:t>
            </a:r>
            <a:r>
              <a:rPr lang="en-US" sz="1600" b="1" kern="1200" dirty="0" smtClean="0">
                <a:effectLst/>
              </a:rPr>
              <a:t>excerpt</a:t>
            </a:r>
            <a:r>
              <a:rPr lang="en-US" sz="1600" kern="1200" baseline="0" dirty="0" smtClean="0">
                <a:effectLst/>
              </a:rPr>
              <a:t> from June’s Prayer Partner Update. It includes the number of teams, population, and a highlight from the teams’ reports from the last year, focusing on a different country each week. </a:t>
            </a:r>
          </a:p>
          <a:p>
            <a:pPr lvl="0"/>
            <a:endParaRPr lang="en-US" sz="1600" kern="1200" baseline="0" dirty="0" smtClean="0">
              <a:effectLst/>
            </a:endParaRPr>
          </a:p>
          <a:p>
            <a:pPr lvl="0"/>
            <a:r>
              <a:rPr lang="en-US" sz="1600" kern="1200" baseline="0" dirty="0" smtClean="0">
                <a:effectLst/>
              </a:rPr>
              <a:t>You can also follow along with their praises and prayer requests. Each month also features an incredible testimony from one of the highlighted countries.</a:t>
            </a:r>
            <a:endParaRPr lang="en-US" sz="1600" kern="12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11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2576" r="65362" b="1840"/>
          <a:stretch>
            <a:fillRect/>
          </a:stretch>
        </p:blipFill>
        <p:spPr>
          <a:xfrm>
            <a:off x="0" y="0"/>
            <a:ext cx="1303697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27143" y="6482972"/>
            <a:ext cx="16984303" cy="279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6800" b="1" spc="240" dirty="0" smtClean="0">
                <a:solidFill>
                  <a:srgbClr val="0F2B71"/>
                </a:solidFill>
                <a:latin typeface="Merriweather Sans" pitchFamily="2" charset="0"/>
              </a:rPr>
              <a:t>JESUS FILM HARVEST PARTNERS</a:t>
            </a:r>
          </a:p>
          <a:p>
            <a:pPr algn="ctr">
              <a:lnSpc>
                <a:spcPts val="11899"/>
              </a:lnSpc>
            </a:pPr>
            <a:r>
              <a:rPr lang="en-US" sz="3600" spc="240" dirty="0" smtClean="0">
                <a:solidFill>
                  <a:srgbClr val="253066"/>
                </a:solidFill>
                <a:latin typeface="Merriweather Sans" pitchFamily="2" charset="0"/>
              </a:rPr>
              <a:t>To give every person an opportunity to hear about Jesus Christ.</a:t>
            </a:r>
            <a:endParaRPr lang="en-US" sz="3600" spc="240" dirty="0">
              <a:solidFill>
                <a:srgbClr val="253066"/>
              </a:solidFill>
              <a:latin typeface="Merriweather Sans" pitchFamily="2" charset="0"/>
            </a:endParaRPr>
          </a:p>
        </p:txBody>
      </p:sp>
      <p:sp>
        <p:nvSpPr>
          <p:cNvPr id="8" name="AutoShape 18"/>
          <p:cNvSpPr/>
          <p:nvPr/>
        </p:nvSpPr>
        <p:spPr>
          <a:xfrm>
            <a:off x="1776046" y="8039100"/>
            <a:ext cx="16002000" cy="0"/>
          </a:xfrm>
          <a:prstGeom prst="line">
            <a:avLst/>
          </a:prstGeom>
          <a:ln w="82550" cap="flat">
            <a:solidFill>
              <a:srgbClr val="F2C82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4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7404" y="266701"/>
            <a:ext cx="313319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/>
        </p:nvPicPr>
        <p:blipFill rotWithShape="1">
          <a:blip r:embed="rId3"/>
          <a:srcRect l="27952" r="66578" b="27415"/>
          <a:stretch/>
        </p:blipFill>
        <p:spPr>
          <a:xfrm rot="5400000">
            <a:off x="8809894" y="791306"/>
            <a:ext cx="685800" cy="18305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667"/>
            <a:ext cx="7543800" cy="7606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05800" y="3924300"/>
            <a:ext cx="9525000" cy="3075522"/>
          </a:xfrm>
          <a:prstGeom prst="rect">
            <a:avLst/>
          </a:prstGeom>
          <a:effectLst>
            <a:glow rad="558800">
              <a:srgbClr val="F2C82E">
                <a:alpha val="73000"/>
              </a:srgbClr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001D53"/>
                </a:solidFill>
                <a:latin typeface="Merriweather Sans" pitchFamily="2" charset="0"/>
              </a:rPr>
              <a:t>91</a:t>
            </a:r>
            <a:r>
              <a:rPr lang="en-US" sz="8000" b="1" dirty="0">
                <a:solidFill>
                  <a:srgbClr val="001D53"/>
                </a:solidFill>
                <a:latin typeface="Merriweather Sans" pitchFamily="2" charset="0"/>
              </a:rPr>
              <a:t>% </a:t>
            </a:r>
            <a:r>
              <a:rPr lang="en-US" sz="6000" b="1" dirty="0">
                <a:solidFill>
                  <a:srgbClr val="001D53"/>
                </a:solidFill>
                <a:latin typeface="Merriweather Sans" pitchFamily="2" charset="0"/>
              </a:rPr>
              <a:t>of JFHP funding goes </a:t>
            </a:r>
            <a:r>
              <a:rPr lang="en-US" sz="6000" b="1" dirty="0" smtClean="0">
                <a:solidFill>
                  <a:srgbClr val="001D53"/>
                </a:solidFill>
                <a:latin typeface="Merriweather Sans" pitchFamily="2" charset="0"/>
              </a:rPr>
              <a:t>to </a:t>
            </a:r>
            <a:r>
              <a:rPr lang="en-US" sz="6000" b="1" dirty="0">
                <a:solidFill>
                  <a:srgbClr val="001D53"/>
                </a:solidFill>
                <a:latin typeface="Merriweather Sans" pitchFamily="2" charset="0"/>
              </a:rPr>
              <a:t>the field</a:t>
            </a:r>
            <a:r>
              <a:rPr lang="en-US" sz="6000" b="1" dirty="0" smtClean="0">
                <a:solidFill>
                  <a:srgbClr val="001D53"/>
                </a:solidFill>
                <a:latin typeface="Merriweather Sans" pitchFamily="2" charset="0"/>
              </a:rPr>
              <a:t>!</a:t>
            </a:r>
            <a:endParaRPr lang="en-US" sz="6000" b="1" dirty="0">
              <a:solidFill>
                <a:srgbClr val="001D53"/>
              </a:solidFill>
              <a:latin typeface="Merriweather Sans" pitchFamily="2" charset="0"/>
            </a:endParaRP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 rotWithShape="1">
          <a:blip r:embed="rId3"/>
          <a:srcRect l="27952" r="66578" b="27415"/>
          <a:stretch/>
        </p:blipFill>
        <p:spPr>
          <a:xfrm rot="5400000">
            <a:off x="8771794" y="-9038494"/>
            <a:ext cx="685800" cy="1838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3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60" y="453390"/>
            <a:ext cx="12506960" cy="9380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1409700"/>
            <a:ext cx="5105400" cy="7848600"/>
          </a:xfrm>
          <a:prstGeom prst="rect">
            <a:avLst/>
          </a:prstGeom>
          <a:solidFill>
            <a:srgbClr val="F2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549;p46"/>
          <p:cNvSpPr txBox="1">
            <a:spLocks/>
          </p:cNvSpPr>
          <p:nvPr/>
        </p:nvSpPr>
        <p:spPr>
          <a:xfrm>
            <a:off x="457200" y="114300"/>
            <a:ext cx="4800600" cy="10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4200" spc="100" dirty="0" smtClean="0">
                <a:solidFill>
                  <a:srgbClr val="3D3D3D"/>
                </a:solidFill>
                <a:latin typeface="Merriweather Black" panose="00000A00000000000000" pitchFamily="2" charset="0"/>
              </a:rPr>
              <a:t>“So </a:t>
            </a:r>
            <a:r>
              <a:rPr lang="en-US" sz="4800" spc="100" dirty="0" smtClean="0">
                <a:solidFill>
                  <a:srgbClr val="001D53"/>
                </a:solidFill>
                <a:latin typeface="Merriweather Black" panose="00000A00000000000000" pitchFamily="2" charset="0"/>
              </a:rPr>
              <a:t>faith comes from hearing, </a:t>
            </a:r>
          </a:p>
          <a:p>
            <a:pPr algn="l">
              <a:lnSpc>
                <a:spcPct val="150000"/>
              </a:lnSpc>
            </a:pPr>
            <a:r>
              <a:rPr lang="en-US" sz="4200" spc="100" dirty="0" smtClean="0">
                <a:solidFill>
                  <a:srgbClr val="3D3D3D"/>
                </a:solidFill>
                <a:latin typeface="Merriweather Black" panose="00000A00000000000000" pitchFamily="2" charset="0"/>
              </a:rPr>
              <a:t>and hearing through the word of Christ.”</a:t>
            </a:r>
          </a:p>
          <a:p>
            <a:pPr algn="l">
              <a:lnSpc>
                <a:spcPct val="150000"/>
              </a:lnSpc>
            </a:pPr>
            <a:r>
              <a:rPr lang="en-US" sz="3600" spc="100" dirty="0" smtClean="0">
                <a:solidFill>
                  <a:srgbClr val="3D3D3D"/>
                </a:solidFill>
                <a:latin typeface="Merriweather Black" panose="00000A00000000000000" pitchFamily="2" charset="0"/>
              </a:rPr>
              <a:t>—Romans 10:17</a:t>
            </a:r>
            <a:endParaRPr lang="en-US" sz="3600" spc="100" dirty="0">
              <a:solidFill>
                <a:srgbClr val="3D3D3D"/>
              </a:solidFill>
              <a:latin typeface="Merriweather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40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8288000" cy="3009900"/>
          </a:xfrm>
          <a:prstGeom prst="rect">
            <a:avLst/>
          </a:prstGeom>
          <a:solidFill>
            <a:srgbClr val="A3B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0" b="100000" l="26034" r="91782">
                        <a14:foregroundMark x1="46718" y1="85519" x2="67954" y2="86719"/>
                        <a14:foregroundMark x1="71539" y1="86429" x2="70767" y2="88209"/>
                        <a14:foregroundMark x1="44732" y1="88209" x2="64755" y2="88209"/>
                        <a14:foregroundMark x1="42747" y1="87629" x2="40706" y2="90029"/>
                        <a14:backgroundMark x1="72752" y1="34133" x2="79592" y2="50352"/>
                        <a14:backgroundMark x1="85990" y1="47952" x2="85990" y2="47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4"/>
          <a:stretch/>
        </p:blipFill>
        <p:spPr>
          <a:xfrm>
            <a:off x="10591800" y="-2930705"/>
            <a:ext cx="8153400" cy="132405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76715"/>
            <a:ext cx="118110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9600" b="1" spc="300" dirty="0" smtClean="0">
                <a:solidFill>
                  <a:srgbClr val="0F2B71"/>
                </a:solidFill>
                <a:latin typeface="MerriweatherUltraBold" panose="02000000000000000000" pitchFamily="2" charset="0"/>
                <a:ea typeface="Calibri" panose="020F0502020204030204" pitchFamily="34" charset="0"/>
                <a:cs typeface="MerriweatherUltraBold" panose="02000000000000000000" pitchFamily="2" charset="0"/>
              </a:rPr>
              <a:t>Audio Bible: </a:t>
            </a:r>
            <a:r>
              <a:rPr lang="en-US" sz="9600" b="1" spc="300" dirty="0" smtClean="0">
                <a:solidFill>
                  <a:srgbClr val="3D3D3D"/>
                </a:solidFill>
                <a:latin typeface="MerriweatherUltraBold" panose="02000000000000000000" pitchFamily="2" charset="0"/>
                <a:ea typeface="Calibri" panose="020F0502020204030204" pitchFamily="34" charset="0"/>
                <a:cs typeface="MerriweatherUltraBold" panose="02000000000000000000" pitchFamily="2" charset="0"/>
              </a:rPr>
              <a:t>$75</a:t>
            </a:r>
            <a:endParaRPr lang="en-US" sz="9600" b="1" spc="300" dirty="0">
              <a:solidFill>
                <a:srgbClr val="3D3D3D"/>
              </a:solidFill>
              <a:latin typeface="MerriweatherUltraBold" panose="02000000000000000000" pitchFamily="2" charset="0"/>
              <a:cs typeface="MerriweatherUltraBold" panose="02000000000000000000" pitchFamily="2" charset="0"/>
            </a:endParaRPr>
          </a:p>
        </p:txBody>
      </p:sp>
      <p:sp>
        <p:nvSpPr>
          <p:cNvPr id="9" name="Google Shape;549;p46"/>
          <p:cNvSpPr txBox="1">
            <a:spLocks/>
          </p:cNvSpPr>
          <p:nvPr/>
        </p:nvSpPr>
        <p:spPr>
          <a:xfrm>
            <a:off x="457200" y="3309687"/>
            <a:ext cx="10553700" cy="670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000" spc="100" dirty="0" smtClean="0">
                <a:solidFill>
                  <a:srgbClr val="3D3D3D"/>
                </a:solidFill>
                <a:latin typeface="Merriweather Black" panose="00000A00000000000000" pitchFamily="2" charset="0"/>
              </a:rPr>
              <a:t>“…As </a:t>
            </a:r>
            <a:r>
              <a:rPr lang="en-US" sz="6000" spc="100" dirty="0">
                <a:solidFill>
                  <a:srgbClr val="3D3D3D"/>
                </a:solidFill>
                <a:latin typeface="Merriweather Black" panose="00000A00000000000000" pitchFamily="2" charset="0"/>
              </a:rPr>
              <a:t>I was listening to it, God spoke to </a:t>
            </a:r>
            <a:r>
              <a:rPr lang="en-US" sz="6000" spc="100" dirty="0" smtClean="0">
                <a:solidFill>
                  <a:srgbClr val="3D3D3D"/>
                </a:solidFill>
                <a:latin typeface="Merriweather Black" panose="00000A00000000000000" pitchFamily="2" charset="0"/>
              </a:rPr>
              <a:t>me</a:t>
            </a:r>
          </a:p>
          <a:p>
            <a:pPr>
              <a:lnSpc>
                <a:spcPct val="150000"/>
              </a:lnSpc>
            </a:pPr>
            <a:r>
              <a:rPr lang="en-US" sz="6000" spc="100" dirty="0" smtClean="0">
                <a:solidFill>
                  <a:srgbClr val="3D3D3D"/>
                </a:solidFill>
                <a:latin typeface="Merriweather Black" panose="00000A00000000000000" pitchFamily="2" charset="0"/>
              </a:rPr>
              <a:t>through </a:t>
            </a:r>
            <a:r>
              <a:rPr lang="en-US" sz="6000" spc="100" dirty="0">
                <a:solidFill>
                  <a:srgbClr val="3D3D3D"/>
                </a:solidFill>
                <a:latin typeface="Merriweather Black" panose="00000A00000000000000" pitchFamily="2" charset="0"/>
              </a:rPr>
              <a:t>His </a:t>
            </a:r>
            <a:r>
              <a:rPr lang="en-US" sz="6000" spc="100" dirty="0" smtClean="0">
                <a:solidFill>
                  <a:srgbClr val="3D3D3D"/>
                </a:solidFill>
                <a:latin typeface="Merriweather Black" panose="00000A00000000000000" pitchFamily="2" charset="0"/>
              </a:rPr>
              <a:t>Word</a:t>
            </a:r>
            <a:r>
              <a:rPr lang="en-US" sz="6000" spc="100" dirty="0">
                <a:solidFill>
                  <a:srgbClr val="3D3D3D"/>
                </a:solidFill>
                <a:latin typeface="Merriweather Black" panose="00000A00000000000000" pitchFamily="2" charset="0"/>
              </a:rPr>
              <a:t>!</a:t>
            </a:r>
            <a:r>
              <a:rPr lang="en-US" sz="6000" spc="100" dirty="0" smtClean="0">
                <a:solidFill>
                  <a:srgbClr val="3D3D3D"/>
                </a:solidFill>
                <a:latin typeface="Merriweather Black" panose="00000A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953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371600" y="38100"/>
            <a:ext cx="13440068" cy="2974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800" b="1" spc="300" dirty="0" smtClean="0">
                <a:solidFill>
                  <a:srgbClr val="001D53"/>
                </a:solidFill>
                <a:latin typeface="Merriweather Black" panose="00000A00000000000000" pitchFamily="2" charset="0"/>
              </a:rPr>
              <a:t>Equipment Angels </a:t>
            </a:r>
          </a:p>
          <a:p>
            <a:pPr>
              <a:lnSpc>
                <a:spcPct val="150000"/>
              </a:lnSpc>
            </a:pPr>
            <a:r>
              <a:rPr lang="en-US" sz="6800" b="1" spc="300" dirty="0" smtClean="0">
                <a:solidFill>
                  <a:srgbClr val="001D53"/>
                </a:solidFill>
                <a:latin typeface="Merriweather Black" panose="00000A00000000000000" pitchFamily="2" charset="0"/>
              </a:rPr>
              <a:t>&amp; Ministry Trips</a:t>
            </a:r>
            <a:endParaRPr lang="en-US" sz="6800" b="1" spc="300" dirty="0">
              <a:solidFill>
                <a:srgbClr val="001D53"/>
              </a:solidFill>
              <a:latin typeface="Merriweather Black" panose="00000A00000000000000" pitchFamily="2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3"/>
          <a:srcRect l="1760" r="77608" b="1840"/>
          <a:stretch/>
        </p:blipFill>
        <p:spPr>
          <a:xfrm>
            <a:off x="-228600" y="0"/>
            <a:ext cx="1219200" cy="10287000"/>
          </a:xfrm>
          <a:prstGeom prst="rect">
            <a:avLst/>
          </a:prstGeom>
        </p:spPr>
      </p:pic>
      <p:sp>
        <p:nvSpPr>
          <p:cNvPr id="8" name="AutoShape 18"/>
          <p:cNvSpPr/>
          <p:nvPr/>
        </p:nvSpPr>
        <p:spPr>
          <a:xfrm>
            <a:off x="1371600" y="3390900"/>
            <a:ext cx="8877538" cy="0"/>
          </a:xfrm>
          <a:prstGeom prst="line">
            <a:avLst/>
          </a:prstGeom>
          <a:ln w="82550" cap="flat">
            <a:solidFill>
              <a:srgbClr val="F2C82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t="10683" r="9842" b="9618"/>
          <a:stretch/>
        </p:blipFill>
        <p:spPr>
          <a:xfrm>
            <a:off x="2004602" y="3924301"/>
            <a:ext cx="7611534" cy="5708650"/>
          </a:xfrm>
          <a:prstGeom prst="rect">
            <a:avLst/>
          </a:prstGeom>
          <a:ln w="76200">
            <a:solidFill>
              <a:srgbClr val="00226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768792"/>
            <a:ext cx="6936645" cy="89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/>
          </p:cNvPicPr>
          <p:nvPr/>
        </p:nvPicPr>
        <p:blipFill>
          <a:blip r:embed="rId3"/>
          <a:srcRect l="12576" r="65362" b="1840"/>
          <a:stretch>
            <a:fillRect/>
          </a:stretch>
        </p:blipFill>
        <p:spPr>
          <a:xfrm>
            <a:off x="17021174" y="-18435"/>
            <a:ext cx="1303697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-457200" y="-18435"/>
            <a:ext cx="18324870" cy="3683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i="1" spc="600" dirty="0" smtClean="0">
                <a:solidFill>
                  <a:srgbClr val="001D53"/>
                </a:solidFill>
                <a:latin typeface="Merriweather Sans" pitchFamily="2" charset="0"/>
              </a:rPr>
              <a:t>Thank you </a:t>
            </a:r>
            <a:r>
              <a:rPr lang="en-US" sz="8000" b="1" spc="300" dirty="0" smtClean="0">
                <a:solidFill>
                  <a:srgbClr val="001D53"/>
                </a:solidFill>
                <a:latin typeface="Merriweather Sans" pitchFamily="2" charset="0"/>
              </a:rPr>
              <a:t>for helping </a:t>
            </a:r>
          </a:p>
          <a:p>
            <a:pPr algn="ctr">
              <a:lnSpc>
                <a:spcPct val="150000"/>
              </a:lnSpc>
            </a:pPr>
            <a:r>
              <a:rPr lang="en-US" sz="8000" b="1" spc="300" dirty="0" smtClean="0">
                <a:solidFill>
                  <a:srgbClr val="001D53"/>
                </a:solidFill>
                <a:latin typeface="Merriweather Sans" pitchFamily="2" charset="0"/>
              </a:rPr>
              <a:t>change lives for eternity!</a:t>
            </a:r>
            <a:endParaRPr lang="en-US" sz="8000" b="1" spc="300" dirty="0">
              <a:solidFill>
                <a:srgbClr val="001D53"/>
              </a:solidFill>
              <a:latin typeface="Merriweather Sans" pitchFamily="2" charset="0"/>
            </a:endParaRPr>
          </a:p>
        </p:txBody>
      </p:sp>
      <p:sp>
        <p:nvSpPr>
          <p:cNvPr id="11" name="AutoShape 18"/>
          <p:cNvSpPr/>
          <p:nvPr/>
        </p:nvSpPr>
        <p:spPr>
          <a:xfrm>
            <a:off x="2446865" y="1943100"/>
            <a:ext cx="6163734" cy="0"/>
          </a:xfrm>
          <a:prstGeom prst="line">
            <a:avLst/>
          </a:prstGeom>
          <a:ln w="82550" cap="flat">
            <a:solidFill>
              <a:srgbClr val="F2C82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0"/>
          <a:stretch/>
        </p:blipFill>
        <p:spPr>
          <a:xfrm>
            <a:off x="1447800" y="3758351"/>
            <a:ext cx="14097000" cy="651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5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5"/>
          <p:cNvGrpSpPr/>
          <p:nvPr/>
        </p:nvGrpSpPr>
        <p:grpSpPr>
          <a:xfrm>
            <a:off x="-1" y="-34145"/>
            <a:ext cx="8282139" cy="1602091"/>
            <a:chOff x="0" y="0"/>
            <a:chExt cx="1816373" cy="337331"/>
          </a:xfrm>
        </p:grpSpPr>
        <p:sp>
          <p:nvSpPr>
            <p:cNvPr id="12" name="Freeform 6"/>
            <p:cNvSpPr/>
            <p:nvPr/>
          </p:nvSpPr>
          <p:spPr>
            <a:xfrm>
              <a:off x="0" y="0"/>
              <a:ext cx="1816373" cy="337331"/>
            </a:xfrm>
            <a:custGeom>
              <a:avLst/>
              <a:gdLst/>
              <a:ahLst/>
              <a:cxnLst/>
              <a:rect l="l" t="t" r="r" b="b"/>
              <a:pathLst>
                <a:path w="1816373" h="337331">
                  <a:moveTo>
                    <a:pt x="0" y="0"/>
                  </a:moveTo>
                  <a:lnTo>
                    <a:pt x="1816373" y="0"/>
                  </a:lnTo>
                  <a:lnTo>
                    <a:pt x="1816373" y="337331"/>
                  </a:lnTo>
                  <a:lnTo>
                    <a:pt x="0" y="337331"/>
                  </a:lnTo>
                  <a:close/>
                </a:path>
              </a:pathLst>
            </a:custGeom>
            <a:solidFill>
              <a:srgbClr val="F2C82E"/>
            </a:solidFill>
          </p:spPr>
        </p:sp>
        <p:sp>
          <p:nvSpPr>
            <p:cNvPr id="13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536734" y="173595"/>
            <a:ext cx="142460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i="1" spc="300" dirty="0" smtClean="0">
                <a:solidFill>
                  <a:srgbClr val="051D40"/>
                </a:solidFill>
                <a:latin typeface="Merriweather" panose="00000500000000000000" pitchFamily="2" charset="0"/>
              </a:rPr>
              <a:t>Get Involved</a:t>
            </a:r>
            <a:endParaRPr lang="en-US" sz="8000" i="1" spc="300" dirty="0">
              <a:solidFill>
                <a:srgbClr val="051D40"/>
              </a:solidFill>
              <a:latin typeface="Merriweather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84041"/>
            <a:ext cx="4936405" cy="4936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2484040"/>
            <a:ext cx="4936405" cy="49364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1600200" y="7716914"/>
            <a:ext cx="9525000" cy="991425"/>
          </a:xfrm>
          <a:prstGeom prst="rect">
            <a:avLst/>
          </a:prstGeom>
          <a:effectLst>
            <a:glow rad="558800">
              <a:srgbClr val="F2C82E">
                <a:alpha val="73000"/>
              </a:srgbClr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0F2B71"/>
                </a:solidFill>
                <a:latin typeface="Merriweather Sans" pitchFamily="2" charset="0"/>
              </a:rPr>
              <a:t>JFHP.org/</a:t>
            </a:r>
            <a:r>
              <a:rPr lang="en-US" sz="4800" b="1" u="sng" dirty="0" smtClean="0">
                <a:solidFill>
                  <a:srgbClr val="0F2B71"/>
                </a:solidFill>
                <a:latin typeface="Merriweather Sans" pitchFamily="2" charset="0"/>
              </a:rPr>
              <a:t>Pray</a:t>
            </a:r>
            <a:endParaRPr lang="en-US" sz="3600" b="1" dirty="0">
              <a:solidFill>
                <a:srgbClr val="0F2B71"/>
              </a:solidFill>
              <a:latin typeface="Merriweather Sans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8054" y="7720746"/>
            <a:ext cx="9525000" cy="991425"/>
          </a:xfrm>
          <a:prstGeom prst="rect">
            <a:avLst/>
          </a:prstGeom>
          <a:effectLst>
            <a:glow rad="558800">
              <a:srgbClr val="F2C82E">
                <a:alpha val="73000"/>
              </a:srgbClr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39659A"/>
                </a:solidFill>
                <a:latin typeface="Merriweather Sans" pitchFamily="2" charset="0"/>
              </a:rPr>
              <a:t>JFHP.org/</a:t>
            </a:r>
            <a:r>
              <a:rPr lang="en-US" sz="4800" b="1" u="sng" dirty="0" smtClean="0">
                <a:solidFill>
                  <a:srgbClr val="39659A"/>
                </a:solidFill>
                <a:latin typeface="Merriweather Sans" pitchFamily="2" charset="0"/>
              </a:rPr>
              <a:t>Bible</a:t>
            </a:r>
            <a:endParaRPr lang="en-US" sz="3600" b="1" dirty="0">
              <a:solidFill>
                <a:srgbClr val="39659A"/>
              </a:solidFill>
              <a:latin typeface="Merriweather Sans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59702" y="7709938"/>
            <a:ext cx="9525000" cy="991425"/>
          </a:xfrm>
          <a:prstGeom prst="rect">
            <a:avLst/>
          </a:prstGeom>
          <a:effectLst>
            <a:glow rad="558800">
              <a:srgbClr val="F2C82E">
                <a:alpha val="73000"/>
              </a:srgbClr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3D3D3D"/>
                </a:solidFill>
                <a:latin typeface="Merriweather Sans" pitchFamily="2" charset="0"/>
              </a:rPr>
              <a:t>JFHP.org/</a:t>
            </a:r>
            <a:r>
              <a:rPr lang="en-US" sz="4800" b="1" u="sng" dirty="0" smtClean="0">
                <a:solidFill>
                  <a:srgbClr val="3D3D3D"/>
                </a:solidFill>
                <a:latin typeface="Merriweather Sans" pitchFamily="2" charset="0"/>
              </a:rPr>
              <a:t>Go</a:t>
            </a:r>
            <a:endParaRPr lang="en-US" sz="3600" b="1" dirty="0">
              <a:solidFill>
                <a:srgbClr val="3D3D3D"/>
              </a:solidFill>
              <a:latin typeface="Merriweather Sans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401744"/>
            <a:ext cx="5009909" cy="500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4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43100" y="-342900"/>
            <a:ext cx="16808557" cy="9971961"/>
            <a:chOff x="1828800" y="-339403"/>
            <a:chExt cx="15765843" cy="9971961"/>
          </a:xfrm>
        </p:grpSpPr>
        <p:sp>
          <p:nvSpPr>
            <p:cNvPr id="6" name="TextBox 6"/>
            <p:cNvSpPr txBox="1"/>
            <p:nvPr/>
          </p:nvSpPr>
          <p:spPr>
            <a:xfrm>
              <a:off x="6164643" y="-339403"/>
              <a:ext cx="11430000" cy="9971961"/>
            </a:xfrm>
            <a:prstGeom prst="rect">
              <a:avLst/>
            </a:prstGeom>
            <a:effectLst>
              <a:glow rad="558800">
                <a:srgbClr val="F2C82E">
                  <a:alpha val="73000"/>
                </a:srgbClr>
              </a:glo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300000"/>
                </a:lnSpc>
              </a:pPr>
              <a:r>
                <a:rPr lang="en-US" sz="7200" b="1" dirty="0">
                  <a:solidFill>
                    <a:srgbClr val="001D53"/>
                  </a:solidFill>
                  <a:latin typeface="Merriweather Sans" pitchFamily="2" charset="0"/>
                </a:rPr>
                <a:t>      </a:t>
              </a:r>
              <a:r>
                <a:rPr lang="en-US" sz="7200" b="1" dirty="0" smtClean="0">
                  <a:solidFill>
                    <a:schemeClr val="accent1">
                      <a:lumMod val="50000"/>
                    </a:schemeClr>
                  </a:solidFill>
                  <a:latin typeface="Merriweather Sans" pitchFamily="2" charset="0"/>
                </a:rPr>
                <a:t> </a:t>
              </a:r>
              <a:r>
                <a:rPr lang="en-US" sz="7200" b="1" dirty="0" smtClean="0">
                  <a:solidFill>
                    <a:srgbClr val="001D53"/>
                  </a:solidFill>
                  <a:latin typeface="Merriweather Sans" pitchFamily="2" charset="0"/>
                </a:rPr>
                <a:t>JESUS </a:t>
              </a:r>
              <a:r>
                <a:rPr lang="en-US" sz="7200" b="1" dirty="0">
                  <a:solidFill>
                    <a:srgbClr val="001D53"/>
                  </a:solidFill>
                  <a:latin typeface="Merriweather Sans" pitchFamily="2" charset="0"/>
                </a:rPr>
                <a:t>Film teams</a:t>
              </a:r>
            </a:p>
            <a:p>
              <a:pPr>
                <a:lnSpc>
                  <a:spcPct val="300000"/>
                </a:lnSpc>
              </a:pPr>
              <a:r>
                <a:rPr lang="en-US" sz="7200" b="1" dirty="0">
                  <a:solidFill>
                    <a:srgbClr val="6F8DB1"/>
                  </a:solidFill>
                  <a:latin typeface="Merriweather Sans" pitchFamily="2" charset="0"/>
                </a:rPr>
                <a:t> </a:t>
              </a:r>
              <a:r>
                <a:rPr lang="en-US" sz="7200" b="1" dirty="0" smtClean="0">
                  <a:solidFill>
                    <a:srgbClr val="6F8DB1"/>
                  </a:solidFill>
                  <a:latin typeface="Merriweather Sans" pitchFamily="2" charset="0"/>
                </a:rPr>
                <a:t>    </a:t>
              </a:r>
              <a:r>
                <a:rPr lang="en-US" sz="7200" b="1" dirty="0" smtClean="0">
                  <a:solidFill>
                    <a:srgbClr val="39659A"/>
                  </a:solidFill>
                  <a:latin typeface="Merriweather Sans" pitchFamily="2" charset="0"/>
                </a:rPr>
                <a:t>countries</a:t>
              </a:r>
            </a:p>
            <a:p>
              <a:pPr>
                <a:lnSpc>
                  <a:spcPct val="300000"/>
                </a:lnSpc>
              </a:pPr>
              <a:r>
                <a:rPr lang="en-US" sz="7200" b="1" dirty="0" smtClean="0">
                  <a:solidFill>
                    <a:srgbClr val="3D3D3D"/>
                  </a:solidFill>
                  <a:latin typeface="Merriweather Sans" pitchFamily="2" charset="0"/>
                </a:rPr>
                <a:t>     languages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952500"/>
              <a:ext cx="1981200" cy="19812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2000"/>
                      </a14:imgEffect>
                      <a14:imgEffect>
                        <a14:colorTemperature colorTemp="10800"/>
                      </a14:imgEffect>
                      <a14:imgEffect>
                        <a14:saturation sat="0"/>
                      </a14:imgEffect>
                      <a14:imgEffect>
                        <a14:brightnessContrast bright="-68000" contras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4152900"/>
              <a:ext cx="1981200" cy="200358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7793896"/>
              <a:ext cx="1758698" cy="154060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4939509" y="4363839"/>
            <a:ext cx="146386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39659A"/>
                </a:solidFill>
                <a:latin typeface="Merriweather Black" panose="00000A00000000000000" pitchFamily="2" charset="0"/>
              </a:rPr>
              <a:t>63</a:t>
            </a:r>
            <a:endParaRPr lang="en-US" sz="8000" dirty="0">
              <a:solidFill>
                <a:srgbClr val="39659A"/>
              </a:solidFill>
              <a:latin typeface="Merriweather Black" panose="00000A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7175" y="7752299"/>
            <a:ext cx="19014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i="1" dirty="0" smtClean="0">
                <a:solidFill>
                  <a:srgbClr val="3D3D3D"/>
                </a:solidFill>
                <a:latin typeface="Merriweather Black" panose="00000A00000000000000" pitchFamily="2" charset="0"/>
              </a:rPr>
              <a:t>212</a:t>
            </a:r>
            <a:endParaRPr lang="en-US" sz="11500" i="1" dirty="0">
              <a:solidFill>
                <a:srgbClr val="3D3D3D"/>
              </a:solidFill>
              <a:latin typeface="Merriweather Black" panose="00000A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975380"/>
            <a:ext cx="265970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i="1" dirty="0" smtClean="0">
                <a:solidFill>
                  <a:srgbClr val="001D53"/>
                </a:solidFill>
                <a:latin typeface="Merriweather Black" panose="00000A00000000000000" pitchFamily="2" charset="0"/>
                <a:cs typeface="MerriweatherLight" panose="02000000000000000000" pitchFamily="2" charset="0"/>
              </a:rPr>
              <a:t>1,109</a:t>
            </a:r>
            <a:endParaRPr lang="en-US" sz="8000" i="1" dirty="0">
              <a:solidFill>
                <a:srgbClr val="001D53"/>
              </a:solidFill>
              <a:latin typeface="Merriweather Black" panose="00000A00000000000000" pitchFamily="2" charset="0"/>
              <a:cs typeface="MerriweatherLight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3253" y="7875919"/>
            <a:ext cx="69019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300" dirty="0" smtClean="0">
                <a:solidFill>
                  <a:srgbClr val="001D53"/>
                </a:solidFill>
                <a:latin typeface="Merriweather Sans" pitchFamily="2" charset="0"/>
              </a:rPr>
              <a:t>9.1 million +</a:t>
            </a:r>
          </a:p>
          <a:p>
            <a:pPr algn="ctr">
              <a:lnSpc>
                <a:spcPct val="150000"/>
              </a:lnSpc>
            </a:pPr>
            <a:r>
              <a:rPr lang="en-US" sz="4000" spc="300" dirty="0" smtClean="0">
                <a:solidFill>
                  <a:srgbClr val="001D53"/>
                </a:solidFill>
                <a:latin typeface="Merriweather Sans" pitchFamily="2" charset="0"/>
              </a:rPr>
              <a:t>discipleship follow-ups</a:t>
            </a:r>
            <a:endParaRPr lang="en-US" sz="4000" spc="300" dirty="0">
              <a:solidFill>
                <a:srgbClr val="001D53"/>
              </a:solidFill>
              <a:latin typeface="Merriweather Sans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456289" y="342900"/>
            <a:ext cx="2295896" cy="2221768"/>
            <a:chOff x="5354516" y="381000"/>
            <a:chExt cx="2080846" cy="2080846"/>
          </a:xfrm>
        </p:grpSpPr>
        <p:sp>
          <p:nvSpPr>
            <p:cNvPr id="8" name="Oval 7"/>
            <p:cNvSpPr/>
            <p:nvPr/>
          </p:nvSpPr>
          <p:spPr>
            <a:xfrm>
              <a:off x="5354516" y="381000"/>
              <a:ext cx="2080846" cy="2080846"/>
            </a:xfrm>
            <a:prstGeom prst="ellipse">
              <a:avLst/>
            </a:prstGeom>
            <a:solidFill>
              <a:srgbClr val="F2C82D"/>
            </a:solidFill>
            <a:ln>
              <a:solidFill>
                <a:srgbClr val="F2C8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876879"/>
              <a:ext cx="1512277" cy="121862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468856" y="2702974"/>
            <a:ext cx="62484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300" dirty="0" smtClean="0">
                <a:solidFill>
                  <a:srgbClr val="001D53"/>
                </a:solidFill>
                <a:latin typeface="Merriweather Sans" pitchFamily="2" charset="0"/>
              </a:rPr>
              <a:t>91 million +</a:t>
            </a:r>
          </a:p>
          <a:p>
            <a:pPr algn="ctr">
              <a:lnSpc>
                <a:spcPct val="150000"/>
              </a:lnSpc>
            </a:pPr>
            <a:r>
              <a:rPr lang="en-US" sz="4000" spc="300" dirty="0" smtClean="0">
                <a:solidFill>
                  <a:srgbClr val="001D53"/>
                </a:solidFill>
                <a:latin typeface="Merriweather Sans" pitchFamily="2" charset="0"/>
              </a:rPr>
              <a:t>evangelistic contacts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85128" y="2697332"/>
            <a:ext cx="6934200" cy="193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300" dirty="0" smtClean="0">
                <a:solidFill>
                  <a:srgbClr val="001D53"/>
                </a:solidFill>
                <a:latin typeface="Merriweather Sans" pitchFamily="2" charset="0"/>
              </a:rPr>
              <a:t>18.6 million +</a:t>
            </a:r>
          </a:p>
          <a:p>
            <a:pPr algn="ctr">
              <a:lnSpc>
                <a:spcPct val="150000"/>
              </a:lnSpc>
            </a:pPr>
            <a:r>
              <a:rPr lang="en-US" sz="4000" spc="300" dirty="0" smtClean="0">
                <a:solidFill>
                  <a:srgbClr val="001D53"/>
                </a:solidFill>
                <a:latin typeface="Merriweather Sans" pitchFamily="2" charset="0"/>
              </a:rPr>
              <a:t>decisions for Christ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2288381" y="266700"/>
            <a:ext cx="2327698" cy="2386306"/>
            <a:chOff x="9621716" y="381000"/>
            <a:chExt cx="2080846" cy="2080846"/>
          </a:xfrm>
        </p:grpSpPr>
        <p:sp>
          <p:nvSpPr>
            <p:cNvPr id="13" name="Oval 12"/>
            <p:cNvSpPr/>
            <p:nvPr/>
          </p:nvSpPr>
          <p:spPr>
            <a:xfrm>
              <a:off x="9621716" y="381000"/>
              <a:ext cx="2080846" cy="2080846"/>
            </a:xfrm>
            <a:prstGeom prst="ellipse">
              <a:avLst/>
            </a:prstGeom>
            <a:solidFill>
              <a:srgbClr val="F2C82D"/>
            </a:solidFill>
            <a:ln>
              <a:solidFill>
                <a:srgbClr val="F2C8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0" y="665284"/>
              <a:ext cx="1512277" cy="1512277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456289" y="5413755"/>
            <a:ext cx="2273536" cy="2212892"/>
            <a:chOff x="3403467" y="6102128"/>
            <a:chExt cx="2273536" cy="2212892"/>
          </a:xfrm>
        </p:grpSpPr>
        <p:sp>
          <p:nvSpPr>
            <p:cNvPr id="15" name="Oval 14"/>
            <p:cNvSpPr/>
            <p:nvPr/>
          </p:nvSpPr>
          <p:spPr>
            <a:xfrm>
              <a:off x="3403467" y="6102128"/>
              <a:ext cx="2273536" cy="2212892"/>
            </a:xfrm>
            <a:prstGeom prst="ellipse">
              <a:avLst/>
            </a:prstGeom>
            <a:solidFill>
              <a:srgbClr val="F2C82D"/>
            </a:solidFill>
            <a:ln>
              <a:solidFill>
                <a:srgbClr val="F2C8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675" y="6357805"/>
              <a:ext cx="1733260" cy="168702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665674" y="7920245"/>
            <a:ext cx="7573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300" dirty="0" smtClean="0">
                <a:solidFill>
                  <a:srgbClr val="001D53"/>
                </a:solidFill>
                <a:latin typeface="Merriweather Sans" pitchFamily="2" charset="0"/>
              </a:rPr>
              <a:t>126,000 +</a:t>
            </a:r>
          </a:p>
          <a:p>
            <a:pPr algn="ctr">
              <a:lnSpc>
                <a:spcPct val="150000"/>
              </a:lnSpc>
            </a:pPr>
            <a:r>
              <a:rPr lang="en-US" sz="4000" spc="300" dirty="0" smtClean="0">
                <a:solidFill>
                  <a:srgbClr val="001D53"/>
                </a:solidFill>
                <a:latin typeface="Merriweather Sans" pitchFamily="2" charset="0"/>
              </a:rPr>
              <a:t>Preaching Points</a:t>
            </a:r>
          </a:p>
        </p:txBody>
      </p:sp>
      <p:sp>
        <p:nvSpPr>
          <p:cNvPr id="18" name="Oval 17"/>
          <p:cNvSpPr/>
          <p:nvPr/>
        </p:nvSpPr>
        <p:spPr>
          <a:xfrm>
            <a:off x="12305966" y="5532375"/>
            <a:ext cx="2343544" cy="2343544"/>
          </a:xfrm>
          <a:prstGeom prst="ellipse">
            <a:avLst/>
          </a:prstGeom>
          <a:solidFill>
            <a:srgbClr val="F2C82D"/>
          </a:solidFill>
          <a:ln>
            <a:solidFill>
              <a:srgbClr val="F2C8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829300"/>
            <a:ext cx="1871956" cy="180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as Oil Stadium, Indianapolis Colts football stadium - Stadiums of Pro  Foot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3400"/>
            <a:ext cx="13752489" cy="92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4"/>
          <a:srcRect l="12576" r="65362" b="1840"/>
          <a:stretch>
            <a:fillRect/>
          </a:stretch>
        </p:blipFill>
        <p:spPr>
          <a:xfrm>
            <a:off x="0" y="0"/>
            <a:ext cx="130369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1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3" b="43942"/>
          <a:stretch/>
        </p:blipFill>
        <p:spPr>
          <a:xfrm>
            <a:off x="35169" y="2857500"/>
            <a:ext cx="5480538" cy="3621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86"/>
          <a:stretch/>
        </p:blipFill>
        <p:spPr>
          <a:xfrm>
            <a:off x="5643987" y="2705100"/>
            <a:ext cx="7029964" cy="464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71"/>
          <a:stretch/>
        </p:blipFill>
        <p:spPr>
          <a:xfrm>
            <a:off x="12802231" y="2404632"/>
            <a:ext cx="5474046" cy="54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3" t="-1834" r="-1001" b="1834"/>
          <a:stretch/>
        </p:blipFill>
        <p:spPr>
          <a:xfrm>
            <a:off x="12293179" y="1409700"/>
            <a:ext cx="5715000" cy="95624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8" r="33213"/>
          <a:stretch/>
        </p:blipFill>
        <p:spPr>
          <a:xfrm>
            <a:off x="853645" y="1617440"/>
            <a:ext cx="5704972" cy="9562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82"/>
          <a:stretch/>
        </p:blipFill>
        <p:spPr>
          <a:xfrm>
            <a:off x="6578179" y="1591063"/>
            <a:ext cx="5715000" cy="9562456"/>
          </a:xfrm>
          <a:prstGeom prst="rect">
            <a:avLst/>
          </a:prstGeom>
        </p:spPr>
      </p:pic>
      <p:grpSp>
        <p:nvGrpSpPr>
          <p:cNvPr id="11" name="Group 5"/>
          <p:cNvGrpSpPr/>
          <p:nvPr/>
        </p:nvGrpSpPr>
        <p:grpSpPr>
          <a:xfrm>
            <a:off x="-1" y="-34145"/>
            <a:ext cx="18745201" cy="1602091"/>
            <a:chOff x="0" y="0"/>
            <a:chExt cx="1816373" cy="337331"/>
          </a:xfrm>
        </p:grpSpPr>
        <p:sp>
          <p:nvSpPr>
            <p:cNvPr id="12" name="Freeform 6"/>
            <p:cNvSpPr/>
            <p:nvPr/>
          </p:nvSpPr>
          <p:spPr>
            <a:xfrm>
              <a:off x="0" y="0"/>
              <a:ext cx="1816373" cy="337331"/>
            </a:xfrm>
            <a:custGeom>
              <a:avLst/>
              <a:gdLst/>
              <a:ahLst/>
              <a:cxnLst/>
              <a:rect l="l" t="t" r="r" b="b"/>
              <a:pathLst>
                <a:path w="1816373" h="337331">
                  <a:moveTo>
                    <a:pt x="0" y="0"/>
                  </a:moveTo>
                  <a:lnTo>
                    <a:pt x="1816373" y="0"/>
                  </a:lnTo>
                  <a:lnTo>
                    <a:pt x="1816373" y="337331"/>
                  </a:lnTo>
                  <a:lnTo>
                    <a:pt x="0" y="337331"/>
                  </a:lnTo>
                  <a:close/>
                </a:path>
              </a:pathLst>
            </a:custGeom>
            <a:solidFill>
              <a:srgbClr val="F2C82E"/>
            </a:solidFill>
          </p:spPr>
        </p:sp>
        <p:sp>
          <p:nvSpPr>
            <p:cNvPr id="13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304799" y="173595"/>
            <a:ext cx="177033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spc="300" dirty="0" smtClean="0">
                <a:solidFill>
                  <a:srgbClr val="051D40"/>
                </a:solidFill>
                <a:latin typeface="Merriweather" panose="00000500000000000000" pitchFamily="2" charset="0"/>
              </a:rPr>
              <a:t>Support teams: pray – give - go</a:t>
            </a:r>
            <a:endParaRPr lang="en-US" sz="6600" i="1" spc="300" dirty="0">
              <a:solidFill>
                <a:srgbClr val="051D40"/>
              </a:solidFill>
              <a:latin typeface="Merriweather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82206" y="8313521"/>
            <a:ext cx="1847851" cy="1835197"/>
            <a:chOff x="8526128" y="8135280"/>
            <a:chExt cx="1847851" cy="1835197"/>
          </a:xfrm>
        </p:grpSpPr>
        <p:sp>
          <p:nvSpPr>
            <p:cNvPr id="8" name="Oval 7"/>
            <p:cNvSpPr/>
            <p:nvPr/>
          </p:nvSpPr>
          <p:spPr>
            <a:xfrm>
              <a:off x="8526128" y="8135280"/>
              <a:ext cx="1847851" cy="1835197"/>
            </a:xfrm>
            <a:prstGeom prst="ellipse">
              <a:avLst/>
            </a:prstGeom>
            <a:solidFill>
              <a:srgbClr val="F2C8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600" y="8408029"/>
              <a:ext cx="875989" cy="123127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3990020" y="8167518"/>
            <a:ext cx="2005182" cy="2005182"/>
            <a:chOff x="13792200" y="8039100"/>
            <a:chExt cx="1905000" cy="1905000"/>
          </a:xfrm>
        </p:grpSpPr>
        <p:sp>
          <p:nvSpPr>
            <p:cNvPr id="10" name="Oval 9"/>
            <p:cNvSpPr/>
            <p:nvPr/>
          </p:nvSpPr>
          <p:spPr>
            <a:xfrm>
              <a:off x="13792200" y="8039100"/>
              <a:ext cx="1905000" cy="1905000"/>
            </a:xfrm>
            <a:prstGeom prst="ellipse">
              <a:avLst/>
            </a:prstGeom>
            <a:solidFill>
              <a:srgbClr val="F2C8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3109" y="8270009"/>
              <a:ext cx="1443182" cy="144318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80085" y="8191500"/>
            <a:ext cx="2059907" cy="1981200"/>
            <a:chOff x="2676179" y="8167518"/>
            <a:chExt cx="2059907" cy="1981200"/>
          </a:xfrm>
        </p:grpSpPr>
        <p:sp>
          <p:nvSpPr>
            <p:cNvPr id="9" name="Oval 8"/>
            <p:cNvSpPr/>
            <p:nvPr/>
          </p:nvSpPr>
          <p:spPr>
            <a:xfrm>
              <a:off x="2676179" y="8167518"/>
              <a:ext cx="2059907" cy="1981200"/>
            </a:xfrm>
            <a:prstGeom prst="ellipse">
              <a:avLst/>
            </a:prstGeom>
            <a:solidFill>
              <a:srgbClr val="F2C8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2" t="19537" b="24923"/>
            <a:stretch/>
          </p:blipFill>
          <p:spPr>
            <a:xfrm>
              <a:off x="2895599" y="8572500"/>
              <a:ext cx="1838521" cy="114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542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384873"/>
            <a:ext cx="16611600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8800" b="1" spc="300" dirty="0">
                <a:solidFill>
                  <a:srgbClr val="002260"/>
                </a:solidFill>
                <a:latin typeface="MerriweatherUltraBold" panose="02000000000000000000" pitchFamily="2" charset="0"/>
                <a:ea typeface="Calibri" panose="020F0502020204030204" pitchFamily="34" charset="0"/>
                <a:cs typeface="MerriweatherUltraBold" panose="02000000000000000000" pitchFamily="2" charset="0"/>
              </a:rPr>
              <a:t>“Be joyful in hope</a:t>
            </a:r>
            <a:r>
              <a:rPr lang="en-US" sz="8800" spc="300" dirty="0">
                <a:solidFill>
                  <a:srgbClr val="002260"/>
                </a:solidFill>
                <a:latin typeface="MerriweatherUltraBold" panose="02000000000000000000" pitchFamily="2" charset="0"/>
                <a:ea typeface="Calibri" panose="020F0502020204030204" pitchFamily="34" charset="0"/>
                <a:cs typeface="MerriweatherUltraBold" panose="02000000000000000000" pitchFamily="2" charset="0"/>
              </a:rPr>
              <a:t>, </a:t>
            </a:r>
            <a:r>
              <a:rPr lang="en-US" sz="8800" b="1" spc="300" dirty="0">
                <a:solidFill>
                  <a:srgbClr val="3D3D3D"/>
                </a:solidFill>
                <a:latin typeface="MerriweatherUltraBold" panose="02000000000000000000" pitchFamily="2" charset="0"/>
                <a:ea typeface="Calibri" panose="020F0502020204030204" pitchFamily="34" charset="0"/>
                <a:cs typeface="MerriweatherUltraBold" panose="02000000000000000000" pitchFamily="2" charset="0"/>
              </a:rPr>
              <a:t>patient in affliction, </a:t>
            </a:r>
            <a:r>
              <a:rPr lang="en-US" sz="8800" b="1" spc="300" dirty="0">
                <a:solidFill>
                  <a:srgbClr val="39659A"/>
                </a:solidFill>
                <a:latin typeface="MerriweatherUltraBold" panose="02000000000000000000" pitchFamily="2" charset="0"/>
                <a:ea typeface="Calibri" panose="020F0502020204030204" pitchFamily="34" charset="0"/>
                <a:cs typeface="MerriweatherUltraBold" panose="02000000000000000000" pitchFamily="2" charset="0"/>
              </a:rPr>
              <a:t>faithful </a:t>
            </a:r>
            <a:r>
              <a:rPr lang="en-US" sz="8800" b="1" spc="300" dirty="0" smtClean="0">
                <a:solidFill>
                  <a:srgbClr val="39659A"/>
                </a:solidFill>
                <a:latin typeface="MerriweatherUltraBold" panose="02000000000000000000" pitchFamily="2" charset="0"/>
                <a:ea typeface="Calibri" panose="020F0502020204030204" pitchFamily="34" charset="0"/>
                <a:cs typeface="MerriweatherUltraBold" panose="02000000000000000000" pitchFamily="2" charset="0"/>
              </a:rPr>
              <a:t>in prayer.” </a:t>
            </a:r>
            <a:endParaRPr lang="en-US" sz="8800" b="1" spc="300" dirty="0">
              <a:solidFill>
                <a:srgbClr val="39659A"/>
              </a:solidFill>
              <a:latin typeface="MerriweatherUltraBold" panose="02000000000000000000" pitchFamily="2" charset="0"/>
              <a:cs typeface="MerriweatherUltraBold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962900"/>
            <a:ext cx="18288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spc="300" dirty="0" smtClean="0">
                <a:solidFill>
                  <a:srgbClr val="3D3D3D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— ROMANS 12:12 — </a:t>
            </a:r>
            <a:endParaRPr lang="en-US" sz="6000" spc="300" dirty="0">
              <a:solidFill>
                <a:srgbClr val="253066"/>
              </a:solidFill>
              <a:latin typeface="Merriweather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-8792"/>
            <a:ext cx="8068236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2574" b="-1103"/>
          <a:stretch/>
        </p:blipFill>
        <p:spPr>
          <a:xfrm>
            <a:off x="8763000" y="-8792"/>
            <a:ext cx="9244784" cy="1041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2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7224</TotalTime>
  <Words>847</Words>
  <Application>Microsoft Office PowerPoint</Application>
  <PresentationFormat>Custom</PresentationFormat>
  <Paragraphs>120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Times New Roman</vt:lpstr>
      <vt:lpstr>Arial</vt:lpstr>
      <vt:lpstr>Merriweather Sans</vt:lpstr>
      <vt:lpstr>MerriweatherLight</vt:lpstr>
      <vt:lpstr>Calibri</vt:lpstr>
      <vt:lpstr>Merriweather</vt:lpstr>
      <vt:lpstr>Merriweather Black</vt:lpstr>
      <vt:lpstr>MerriweatherUltraBold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Beige Modern Minimal Creative Portfolio Presentation</dc:title>
  <dc:creator>Lalli, Logan</dc:creator>
  <cp:lastModifiedBy>Joy Forney</cp:lastModifiedBy>
  <cp:revision>211</cp:revision>
  <cp:lastPrinted>2023-05-24T17:18:00Z</cp:lastPrinted>
  <dcterms:created xsi:type="dcterms:W3CDTF">2006-08-16T00:00:00Z</dcterms:created>
  <dcterms:modified xsi:type="dcterms:W3CDTF">2023-07-06T15:09:10Z</dcterms:modified>
  <dc:identifier>DAFeCZ1fNMo</dc:identifier>
</cp:coreProperties>
</file>