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2"/>
  </p:notesMasterIdLst>
  <p:handoutMasterIdLst>
    <p:handoutMasterId r:id="rId13"/>
  </p:handoutMasterIdLst>
  <p:sldIdLst>
    <p:sldId id="256" r:id="rId5"/>
    <p:sldId id="257" r:id="rId6"/>
    <p:sldId id="258"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02" y="21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7/7/2025</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7/7/2025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3</a:t>
            </a:fld>
            <a:endParaRPr lang="en-US" dirty="0"/>
          </a:p>
        </p:txBody>
      </p:sp>
    </p:spTree>
    <p:extLst>
      <p:ext uri="{BB962C8B-B14F-4D97-AF65-F5344CB8AC3E}">
        <p14:creationId xmlns:p14="http://schemas.microsoft.com/office/powerpoint/2010/main" val="20394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1FB4-329E-5540-EEF5-ACAEC79FB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3DA63-D0D0-3D35-84FD-136F7E9BC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9B6BE-FCE1-E10D-F4B2-450DEA640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025333-439E-8F47-E68E-C92FBF8D3A95}"/>
              </a:ext>
            </a:extLst>
          </p:cNvPr>
          <p:cNvSpPr>
            <a:spLocks noGrp="1"/>
          </p:cNvSpPr>
          <p:nvPr>
            <p:ph type="sldNum" sz="quarter" idx="5"/>
          </p:nvPr>
        </p:nvSpPr>
        <p:spPr/>
        <p:txBody>
          <a:bodyPr/>
          <a:lstStyle/>
          <a:p>
            <a:fld id="{28E8DF69-FFB1-4D3A-9D8C-5887E79674D9}" type="slidenum">
              <a:rPr lang="en-US" smtClean="0"/>
              <a:t>4</a:t>
            </a:fld>
            <a:endParaRPr lang="en-US" dirty="0"/>
          </a:p>
        </p:txBody>
      </p:sp>
    </p:spTree>
    <p:extLst>
      <p:ext uri="{BB962C8B-B14F-4D97-AF65-F5344CB8AC3E}">
        <p14:creationId xmlns:p14="http://schemas.microsoft.com/office/powerpoint/2010/main" val="398311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6A18-E93D-BA6A-6FD9-CC5692813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1614E-73FE-208D-42F3-10C0BF2FF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8B2A2-5DE5-F797-4ECB-5177B93DF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8CD3D-1F36-F5A0-9327-D002C7C01CA8}"/>
              </a:ext>
            </a:extLst>
          </p:cNvPr>
          <p:cNvSpPr>
            <a:spLocks noGrp="1"/>
          </p:cNvSpPr>
          <p:nvPr>
            <p:ph type="sldNum" sz="quarter" idx="5"/>
          </p:nvPr>
        </p:nvSpPr>
        <p:spPr/>
        <p:txBody>
          <a:bodyPr/>
          <a:lstStyle/>
          <a:p>
            <a:fld id="{28E8DF69-FFB1-4D3A-9D8C-5887E79674D9}" type="slidenum">
              <a:rPr lang="en-US" smtClean="0"/>
              <a:t>5</a:t>
            </a:fld>
            <a:endParaRPr lang="en-US" dirty="0"/>
          </a:p>
        </p:txBody>
      </p:sp>
    </p:spTree>
    <p:extLst>
      <p:ext uri="{BB962C8B-B14F-4D97-AF65-F5344CB8AC3E}">
        <p14:creationId xmlns:p14="http://schemas.microsoft.com/office/powerpoint/2010/main" val="122931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F8BD-F0FD-F910-1FA6-B33CFEECA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64F9-084E-D4BA-5925-BD7520867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B6F91-2B59-ABD8-2181-FAF9DDD71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AEA97-720D-62D6-DEF4-FD9BE0EB4FC4}"/>
              </a:ext>
            </a:extLst>
          </p:cNvPr>
          <p:cNvSpPr>
            <a:spLocks noGrp="1"/>
          </p:cNvSpPr>
          <p:nvPr>
            <p:ph type="sldNum" sz="quarter" idx="5"/>
          </p:nvPr>
        </p:nvSpPr>
        <p:spPr/>
        <p:txBody>
          <a:bodyPr/>
          <a:lstStyle/>
          <a:p>
            <a:fld id="{28E8DF69-FFB1-4D3A-9D8C-5887E79674D9}" type="slidenum">
              <a:rPr lang="en-US" smtClean="0"/>
              <a:t>6</a:t>
            </a:fld>
            <a:endParaRPr lang="en-US" dirty="0"/>
          </a:p>
        </p:txBody>
      </p:sp>
    </p:spTree>
    <p:extLst>
      <p:ext uri="{BB962C8B-B14F-4D97-AF65-F5344CB8AC3E}">
        <p14:creationId xmlns:p14="http://schemas.microsoft.com/office/powerpoint/2010/main" val="15448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1400-F3DD-8F1B-8578-77A379954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33208-8F56-F764-28CF-7677713BE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AEC8E-FE69-05A3-FA8C-96CBF0FE48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FB3E1-F12B-0A7D-E6FC-1002DDF2F7A5}"/>
              </a:ext>
            </a:extLst>
          </p:cNvPr>
          <p:cNvSpPr>
            <a:spLocks noGrp="1"/>
          </p:cNvSpPr>
          <p:nvPr>
            <p:ph type="sldNum" sz="quarter" idx="5"/>
          </p:nvPr>
        </p:nvSpPr>
        <p:spPr/>
        <p:txBody>
          <a:bodyPr/>
          <a:lstStyle/>
          <a:p>
            <a:fld id="{28E8DF69-FFB1-4D3A-9D8C-5887E79674D9}" type="slidenum">
              <a:rPr lang="en-US" smtClean="0"/>
              <a:t>7</a:t>
            </a:fld>
            <a:endParaRPr lang="en-US" dirty="0"/>
          </a:p>
        </p:txBody>
      </p:sp>
    </p:spTree>
    <p:extLst>
      <p:ext uri="{BB962C8B-B14F-4D97-AF65-F5344CB8AC3E}">
        <p14:creationId xmlns:p14="http://schemas.microsoft.com/office/powerpoint/2010/main" val="70603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7/7/2025</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7/7/2025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7/7/2025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7/7/2025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7/7/2025</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7/7/2025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7/7/2025</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7/7/2025</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7/7/2025</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7/7/2025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7/7/2025</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7/7/2025</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rowd of people watching a person and child on a projector screen&#10;&#10;AI-generated content may be incorrect.">
            <a:extLst>
              <a:ext uri="{FF2B5EF4-FFF2-40B4-BE49-F238E27FC236}">
                <a16:creationId xmlns:a16="http://schemas.microsoft.com/office/drawing/2014/main" id="{CD9EF39B-AB41-49AB-8163-8B5FD7D28329}"/>
              </a:ext>
            </a:extLst>
          </p:cNvPr>
          <p:cNvPicPr>
            <a:picLocks noChangeAspect="1"/>
          </p:cNvPicPr>
          <p:nvPr/>
        </p:nvPicPr>
        <p:blipFill>
          <a:blip r:embed="rId3"/>
          <a:srcRect l="38952" t="9091" r="1331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5380563" y="1429283"/>
            <a:ext cx="6146714" cy="2372168"/>
          </a:xfrm>
        </p:spPr>
        <p:txBody>
          <a:bodyPr>
            <a:normAutofit/>
          </a:bodyPr>
          <a:lstStyle/>
          <a:p>
            <a:r>
              <a:rPr lang="en-US" cap="none" dirty="0">
                <a:solidFill>
                  <a:schemeClr val="bg2"/>
                </a:solidFill>
                <a:cs typeface="Arial" panose="020B0604020202020204" pitchFamily="34" charset="0"/>
              </a:rPr>
              <a:t>New Life </a:t>
            </a:r>
            <a:br>
              <a:rPr lang="en-US" cap="none" dirty="0">
                <a:solidFill>
                  <a:schemeClr val="bg2"/>
                </a:solidFill>
                <a:cs typeface="Arial" panose="020B0604020202020204" pitchFamily="34" charset="0"/>
              </a:rPr>
            </a:br>
            <a:r>
              <a:rPr lang="en-US" cap="none" dirty="0">
                <a:solidFill>
                  <a:schemeClr val="bg2"/>
                </a:solidFill>
                <a:cs typeface="Arial" panose="020B0604020202020204" pitchFamily="34" charset="0"/>
              </a:rPr>
              <a:t>in Jesus: Mary</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5380563" y="4050833"/>
            <a:ext cx="5869328" cy="1951133"/>
          </a:xfrm>
        </p:spPr>
        <p:txBody>
          <a:bodyPr>
            <a:noAutofit/>
          </a:bodyPr>
          <a:lstStyle/>
          <a:p>
            <a:r>
              <a:rPr lang="en-US" sz="6000" i="1" dirty="0">
                <a:solidFill>
                  <a:srgbClr val="F2C82E"/>
                </a:solidFill>
                <a:cs typeface="Arial" panose="020B0604020202020204" pitchFamily="34" charset="0"/>
              </a:rPr>
              <a:t>From Lost to </a:t>
            </a:r>
          </a:p>
          <a:p>
            <a:r>
              <a:rPr lang="en-US" sz="6000" i="1" dirty="0">
                <a:solidFill>
                  <a:srgbClr val="F2C82E"/>
                </a:solidFill>
                <a:cs typeface="Arial" panose="020B0604020202020204" pitchFamily="34" charset="0"/>
              </a:rPr>
              <a:t>Found &amp; Called</a:t>
            </a:r>
          </a:p>
        </p:txBody>
      </p:sp>
      <p:pic>
        <p:nvPicPr>
          <p:cNvPr id="4" name="image1.png" descr="A logo with yellow wheat ears&#10;&#10;AI-generated content may be incorrect.">
            <a:extLst>
              <a:ext uri="{FF2B5EF4-FFF2-40B4-BE49-F238E27FC236}">
                <a16:creationId xmlns:a16="http://schemas.microsoft.com/office/drawing/2014/main" id="{A7920890-7B47-DA23-C954-19D23608F404}"/>
              </a:ext>
            </a:extLst>
          </p:cNvPr>
          <p:cNvPicPr/>
          <p:nvPr/>
        </p:nvPicPr>
        <p:blipFill>
          <a:blip r:embed="rId4"/>
          <a:srcRect/>
          <a:stretch>
            <a:fillRect/>
          </a:stretch>
        </p:blipFill>
        <p:spPr>
          <a:xfrm>
            <a:off x="290418" y="5668699"/>
            <a:ext cx="1299845" cy="890270"/>
          </a:xfrm>
          <a:prstGeom prst="rect">
            <a:avLst/>
          </a:prstGeom>
          <a:ln/>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463063" y="1705707"/>
            <a:ext cx="5164014" cy="3446585"/>
          </a:xfrm>
        </p:spPr>
        <p:txBody>
          <a:bodyPr>
            <a:normAutofit/>
          </a:bodyPr>
          <a:lstStyle/>
          <a:p>
            <a:pPr algn="ctr"/>
            <a:r>
              <a:rPr lang="en-US" sz="6000" b="1" dirty="0">
                <a:cs typeface="Arial" panose="020B0604020202020204" pitchFamily="34" charset="0"/>
              </a:rPr>
              <a:t>Bible </a:t>
            </a:r>
            <a:br>
              <a:rPr lang="en-US" sz="6000" b="1" dirty="0">
                <a:cs typeface="Arial" panose="020B0604020202020204" pitchFamily="34" charset="0"/>
              </a:rPr>
            </a:br>
            <a:r>
              <a:rPr lang="en-US" sz="6000" b="1" dirty="0">
                <a:cs typeface="Arial" panose="020B0604020202020204" pitchFamily="34" charset="0"/>
              </a:rPr>
              <a:t>Lesson:</a:t>
            </a:r>
            <a:br>
              <a:rPr lang="en-US" sz="6000" b="1" dirty="0">
                <a:cs typeface="Arial" panose="020B0604020202020204" pitchFamily="34" charset="0"/>
              </a:rPr>
            </a:br>
            <a:r>
              <a:rPr lang="en-US" sz="6000" b="1" dirty="0">
                <a:cs typeface="Arial" panose="020B0604020202020204" pitchFamily="34" charset="0"/>
              </a:rPr>
              <a:t>John 20:11-18</a:t>
            </a:r>
          </a:p>
        </p:txBody>
      </p:sp>
      <p:pic>
        <p:nvPicPr>
          <p:cNvPr id="4" name="Picture 3" descr="A group of people in water">
            <a:extLst>
              <a:ext uri="{FF2B5EF4-FFF2-40B4-BE49-F238E27FC236}">
                <a16:creationId xmlns:a16="http://schemas.microsoft.com/office/drawing/2014/main" id="{61D4F1CD-0B14-D794-76A9-9D4A93E712D2}"/>
              </a:ext>
            </a:extLst>
          </p:cNvPr>
          <p:cNvPicPr>
            <a:picLocks noChangeAspect="1"/>
          </p:cNvPicPr>
          <p:nvPr/>
        </p:nvPicPr>
        <p:blipFill>
          <a:blip r:embed="rId3"/>
          <a:srcRect l="26262" t="395" r="4229" b="-395"/>
          <a:stretch>
            <a:fillRect/>
          </a:stretch>
        </p:blipFill>
        <p:spPr>
          <a:xfrm>
            <a:off x="6147758" y="230038"/>
            <a:ext cx="5840665" cy="6461167"/>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185DEC2-3CE6-403C-843D-B88A8A456CA0}"/>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1. Jesus finds us where </a:t>
            </a:r>
            <a:br>
              <a:rPr lang="en-US" sz="6600" b="1" dirty="0">
                <a:solidFill>
                  <a:srgbClr val="F2C82E"/>
                </a:solidFill>
              </a:rPr>
            </a:br>
            <a:r>
              <a:rPr lang="en-US" sz="6600" b="1" dirty="0">
                <a:solidFill>
                  <a:srgbClr val="F2C82E"/>
                </a:solidFill>
              </a:rPr>
              <a:t>    we are… </a:t>
            </a:r>
            <a:br>
              <a:rPr lang="en-US" sz="6600" b="1" dirty="0">
                <a:solidFill>
                  <a:srgbClr val="F2C82E"/>
                </a:solidFill>
              </a:rPr>
            </a:br>
            <a:r>
              <a:rPr lang="en-US" sz="6600" b="1" dirty="0">
                <a:solidFill>
                  <a:srgbClr val="F2C82E"/>
                </a:solidFill>
              </a:rPr>
              <a:t>    Exactly where we are</a:t>
            </a:r>
            <a:endParaRPr lang="en-US" sz="6600" dirty="0">
              <a:solidFill>
                <a:srgbClr val="F2C82E"/>
              </a:solidFill>
            </a:endParaRPr>
          </a:p>
        </p:txBody>
      </p:sp>
    </p:spTree>
    <p:extLst>
      <p:ext uri="{BB962C8B-B14F-4D97-AF65-F5344CB8AC3E}">
        <p14:creationId xmlns:p14="http://schemas.microsoft.com/office/powerpoint/2010/main" val="3333848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0292C90-8A4E-BD28-D4D1-B98A9067DE5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92ED7-60F5-CCFC-C775-D784CE0E6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3E84CB4-5BB1-BC4C-80E4-01909EFF10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BF8DBA2F-8C47-D8F5-B048-EF6F85A454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81757EC-DE0D-3982-21BE-B35A5E1C01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2973BDCF-3E9A-F30F-E0B1-5956563A8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95A0BDF4-4386-55F9-9B46-2C4E5F775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200783B6-ECB8-3CA0-C396-B5B55F80F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997B2065-4EFF-2991-0CD7-D06B39FE3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ED27108-99FE-5AED-4C40-401518029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11B03808-0E63-FC8A-0D2D-B44E26BE3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4E03A44B-3D6C-44DF-402D-B7276AC5E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FE64A63E-4776-C443-0376-073F9AF15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5100403-4716-4AE6-C401-C49650867B32}"/>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2. Jesus Engages With </a:t>
            </a:r>
            <a:br>
              <a:rPr lang="en-US" sz="6600" b="1" dirty="0">
                <a:solidFill>
                  <a:srgbClr val="F2C82E"/>
                </a:solidFill>
              </a:rPr>
            </a:br>
            <a:r>
              <a:rPr lang="en-US" sz="6600" b="1" dirty="0">
                <a:solidFill>
                  <a:srgbClr val="F2C82E"/>
                </a:solidFill>
              </a:rPr>
              <a:t>     Us…</a:t>
            </a:r>
            <a:endParaRPr lang="en-US" sz="6600" dirty="0">
              <a:solidFill>
                <a:srgbClr val="F2C82E"/>
              </a:solidFill>
            </a:endParaRPr>
          </a:p>
        </p:txBody>
      </p:sp>
    </p:spTree>
    <p:extLst>
      <p:ext uri="{BB962C8B-B14F-4D97-AF65-F5344CB8AC3E}">
        <p14:creationId xmlns:p14="http://schemas.microsoft.com/office/powerpoint/2010/main" val="8230809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CF5AAB9-9CF7-5857-031B-83DABBDABC4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EAED392-4A62-BC9A-F5CA-BA8646299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06CB81-388E-E60F-693F-2DBDF17F9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0F9A5DF-0285-53F9-9A84-44ADDB3722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B3DAC48-78B8-2B33-1434-2C6EF73B44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D5F7FFCD-41F4-D17B-8196-4E9944042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9ACCDF66-FF07-3BB9-630A-A48FD8B5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53F05B0C-B701-F00F-B98A-11362240E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3475B228-873D-48B4-AFA7-BC6DE83A4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D9D9F7AA-B3D2-298D-0324-738F0EE9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97D6C889-00EB-68DE-16F1-0E48A2940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C5FD9728-F28B-CB42-19C7-2F8160F83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B06D16F5-6EAC-B32F-897C-2A1BFB399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93F3094-953C-8538-0902-6320CDC440D2}"/>
              </a:ext>
            </a:extLst>
          </p:cNvPr>
          <p:cNvSpPr>
            <a:spLocks noGrp="1"/>
          </p:cNvSpPr>
          <p:nvPr>
            <p:ph type="title"/>
          </p:nvPr>
        </p:nvSpPr>
        <p:spPr>
          <a:xfrm>
            <a:off x="508296" y="1672967"/>
            <a:ext cx="8670006" cy="3512065"/>
          </a:xfrm>
        </p:spPr>
        <p:txBody>
          <a:bodyPr>
            <a:normAutofit fontScale="90000"/>
          </a:bodyPr>
          <a:lstStyle/>
          <a:p>
            <a:r>
              <a:rPr lang="en-US" i="1" dirty="0">
                <a:solidFill>
                  <a:srgbClr val="F2C82E"/>
                </a:solidFill>
              </a:rPr>
              <a:t>“Jesus spoke to me, what the children said in the movie and what the pastor ended up saying, it was </a:t>
            </a:r>
            <a:r>
              <a:rPr lang="en-US" b="1" i="1" dirty="0">
                <a:solidFill>
                  <a:srgbClr val="F2C82E"/>
                </a:solidFill>
              </a:rPr>
              <a:t>all for me</a:t>
            </a:r>
            <a:r>
              <a:rPr lang="en-US" i="1" dirty="0">
                <a:solidFill>
                  <a:srgbClr val="F2C82E"/>
                </a:solidFill>
              </a:rPr>
              <a:t>. It was hard for me to decide to go forward, but in the end I did, I asked Jesus for forgiveness, and he came to my heart. I hope that soon my friends and my family will be able to receive Jesus. Today I feel full of peace and with a hope for the future like I have never felt before.”  James</a:t>
            </a:r>
            <a:endParaRPr lang="en-US" dirty="0">
              <a:solidFill>
                <a:srgbClr val="F2C82E"/>
              </a:solidFill>
            </a:endParaRPr>
          </a:p>
        </p:txBody>
      </p:sp>
    </p:spTree>
    <p:extLst>
      <p:ext uri="{BB962C8B-B14F-4D97-AF65-F5344CB8AC3E}">
        <p14:creationId xmlns:p14="http://schemas.microsoft.com/office/powerpoint/2010/main" val="16630273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9B97C75-4438-DC8F-BCF1-E5542F729DA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948D82-DAE7-ACFD-3A31-E59138410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4094AB7-BFF0-3D59-06C1-AD02345A02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E668862-9BA0-429E-CFA6-BB67B491F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03C7660-A863-30A4-B92E-BD549356E3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4704205C-D950-6FB6-F509-20B79EF07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A1B638D1-F2E4-C600-7357-B48318464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BBBA8E68-0DDE-44D0-27CA-933F2CD7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F3B78AE4-6A1A-09C6-2813-78E2E429C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F06DCF2D-BB29-BF74-6563-D7EC355FD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FB33A921-EF7B-0BDF-6626-0BBBC96AE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7CBED217-AEAA-2098-29DD-9757BC137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0E612EA6-333D-CDAB-A793-DCA1105A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BF95EB1-7BFD-5962-D361-3876A11C1DE7}"/>
              </a:ext>
            </a:extLst>
          </p:cNvPr>
          <p:cNvSpPr>
            <a:spLocks noGrp="1"/>
          </p:cNvSpPr>
          <p:nvPr>
            <p:ph type="title"/>
          </p:nvPr>
        </p:nvSpPr>
        <p:spPr>
          <a:xfrm>
            <a:off x="508296" y="1672967"/>
            <a:ext cx="8670006" cy="3512065"/>
          </a:xfrm>
        </p:spPr>
        <p:txBody>
          <a:bodyPr>
            <a:normAutofit/>
          </a:bodyPr>
          <a:lstStyle/>
          <a:p>
            <a:r>
              <a:rPr lang="en-US" sz="6600" b="1" dirty="0">
                <a:solidFill>
                  <a:srgbClr val="F2C82E"/>
                </a:solidFill>
              </a:rPr>
              <a:t>3. Jesus Calls Us By </a:t>
            </a:r>
            <a:br>
              <a:rPr lang="en-US" sz="6600" b="1" dirty="0">
                <a:solidFill>
                  <a:srgbClr val="F2C82E"/>
                </a:solidFill>
              </a:rPr>
            </a:br>
            <a:r>
              <a:rPr lang="en-US" sz="6600" b="1" dirty="0">
                <a:solidFill>
                  <a:srgbClr val="F2C82E"/>
                </a:solidFill>
              </a:rPr>
              <a:t>    Name…</a:t>
            </a:r>
            <a:endParaRPr lang="en-US" sz="6600" dirty="0">
              <a:solidFill>
                <a:srgbClr val="F2C82E"/>
              </a:solidFill>
            </a:endParaRPr>
          </a:p>
        </p:txBody>
      </p:sp>
    </p:spTree>
    <p:extLst>
      <p:ext uri="{BB962C8B-B14F-4D97-AF65-F5344CB8AC3E}">
        <p14:creationId xmlns:p14="http://schemas.microsoft.com/office/powerpoint/2010/main" val="32090501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F1FE8-79F2-45DE-ED97-6E69DDCA8EA6}"/>
            </a:ext>
          </a:extLst>
        </p:cNvPr>
        <p:cNvGrpSpPr/>
        <p:nvPr/>
      </p:nvGrpSpPr>
      <p:grpSpPr>
        <a:xfrm>
          <a:off x="0" y="0"/>
          <a:ext cx="0" cy="0"/>
          <a:chOff x="0" y="0"/>
          <a:chExt cx="0" cy="0"/>
        </a:xfrm>
      </p:grpSpPr>
      <p:pic>
        <p:nvPicPr>
          <p:cNvPr id="7" name="Picture 6" descr="A crowd of people watching a person and child on a projector screen&#10;&#10;AI-generated content may be incorrect.">
            <a:extLst>
              <a:ext uri="{FF2B5EF4-FFF2-40B4-BE49-F238E27FC236}">
                <a16:creationId xmlns:a16="http://schemas.microsoft.com/office/drawing/2014/main" id="{1540F23F-7849-ED73-AA83-CCEA95C8E9F7}"/>
              </a:ext>
            </a:extLst>
          </p:cNvPr>
          <p:cNvPicPr>
            <a:picLocks noChangeAspect="1"/>
          </p:cNvPicPr>
          <p:nvPr/>
        </p:nvPicPr>
        <p:blipFill>
          <a:blip r:embed="rId3"/>
          <a:srcRect l="38952" t="9091" r="1331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091C7A40-F649-F69B-57EA-FD48C86892AC}"/>
              </a:ext>
            </a:extLst>
          </p:cNvPr>
          <p:cNvSpPr>
            <a:spLocks noGrp="1"/>
          </p:cNvSpPr>
          <p:nvPr>
            <p:ph type="ctrTitle"/>
          </p:nvPr>
        </p:nvSpPr>
        <p:spPr>
          <a:xfrm>
            <a:off x="5380563" y="1429283"/>
            <a:ext cx="6146714" cy="2372168"/>
          </a:xfrm>
        </p:spPr>
        <p:txBody>
          <a:bodyPr>
            <a:normAutofit/>
          </a:bodyPr>
          <a:lstStyle/>
          <a:p>
            <a:r>
              <a:rPr lang="en-US" cap="none" dirty="0">
                <a:solidFill>
                  <a:schemeClr val="bg2"/>
                </a:solidFill>
                <a:cs typeface="Arial" panose="020B0604020202020204" pitchFamily="34" charset="0"/>
              </a:rPr>
              <a:t>New Life </a:t>
            </a:r>
            <a:br>
              <a:rPr lang="en-US" cap="none" dirty="0">
                <a:solidFill>
                  <a:schemeClr val="bg2"/>
                </a:solidFill>
                <a:cs typeface="Arial" panose="020B0604020202020204" pitchFamily="34" charset="0"/>
              </a:rPr>
            </a:br>
            <a:r>
              <a:rPr lang="en-US" cap="none" dirty="0">
                <a:solidFill>
                  <a:schemeClr val="bg2"/>
                </a:solidFill>
                <a:cs typeface="Arial" panose="020B0604020202020204" pitchFamily="34" charset="0"/>
              </a:rPr>
              <a:t>in Jesus: Mary</a:t>
            </a:r>
          </a:p>
        </p:txBody>
      </p:sp>
      <p:sp>
        <p:nvSpPr>
          <p:cNvPr id="3" name="Subtitle 2">
            <a:extLst>
              <a:ext uri="{FF2B5EF4-FFF2-40B4-BE49-F238E27FC236}">
                <a16:creationId xmlns:a16="http://schemas.microsoft.com/office/drawing/2014/main" id="{04BCC3EE-762A-1502-82A8-746309ED7252}"/>
              </a:ext>
            </a:extLst>
          </p:cNvPr>
          <p:cNvSpPr>
            <a:spLocks noGrp="1"/>
          </p:cNvSpPr>
          <p:nvPr>
            <p:ph type="subTitle" idx="1"/>
          </p:nvPr>
        </p:nvSpPr>
        <p:spPr>
          <a:xfrm>
            <a:off x="5380563" y="4050833"/>
            <a:ext cx="5869328" cy="1951133"/>
          </a:xfrm>
        </p:spPr>
        <p:txBody>
          <a:bodyPr>
            <a:noAutofit/>
          </a:bodyPr>
          <a:lstStyle/>
          <a:p>
            <a:r>
              <a:rPr lang="en-US" sz="6000" i="1" dirty="0">
                <a:solidFill>
                  <a:srgbClr val="F2C82E"/>
                </a:solidFill>
                <a:cs typeface="Arial" panose="020B0604020202020204" pitchFamily="34" charset="0"/>
              </a:rPr>
              <a:t>From Lost to </a:t>
            </a:r>
          </a:p>
          <a:p>
            <a:r>
              <a:rPr lang="en-US" sz="6000" i="1" dirty="0">
                <a:solidFill>
                  <a:srgbClr val="F2C82E"/>
                </a:solidFill>
                <a:cs typeface="Arial" panose="020B0604020202020204" pitchFamily="34" charset="0"/>
              </a:rPr>
              <a:t>Found &amp; Called</a:t>
            </a:r>
          </a:p>
        </p:txBody>
      </p:sp>
      <p:pic>
        <p:nvPicPr>
          <p:cNvPr id="4" name="image1.png" descr="A logo with yellow wheat ears&#10;&#10;AI-generated content may be incorrect.">
            <a:extLst>
              <a:ext uri="{FF2B5EF4-FFF2-40B4-BE49-F238E27FC236}">
                <a16:creationId xmlns:a16="http://schemas.microsoft.com/office/drawing/2014/main" id="{384AE4D2-D22D-8855-C47F-0A0867979C37}"/>
              </a:ext>
            </a:extLst>
          </p:cNvPr>
          <p:cNvPicPr/>
          <p:nvPr/>
        </p:nvPicPr>
        <p:blipFill>
          <a:blip r:embed="rId4"/>
          <a:srcRect/>
          <a:stretch>
            <a:fillRect/>
          </a:stretch>
        </p:blipFill>
        <p:spPr>
          <a:xfrm>
            <a:off x="290418" y="5668699"/>
            <a:ext cx="1299845" cy="890270"/>
          </a:xfrm>
          <a:prstGeom prst="rect">
            <a:avLst/>
          </a:prstGeom>
          <a:ln/>
        </p:spPr>
      </p:pic>
    </p:spTree>
    <p:extLst>
      <p:ext uri="{BB962C8B-B14F-4D97-AF65-F5344CB8AC3E}">
        <p14:creationId xmlns:p14="http://schemas.microsoft.com/office/powerpoint/2010/main" val="3391399799"/>
      </p:ext>
    </p:extLst>
  </p:cSld>
  <p:clrMapOvr>
    <a:masterClrMapping/>
  </p:clrMapOvr>
</p:sld>
</file>

<file path=ppt/theme/theme1.xml><?xml version="1.0" encoding="utf-8"?>
<a:theme xmlns:a="http://schemas.openxmlformats.org/drawingml/2006/main" name="Basis">
  <a:themeElements>
    <a:clrScheme name="Custom 3">
      <a:dk1>
        <a:srgbClr val="000000"/>
      </a:dk1>
      <a:lt1>
        <a:srgbClr val="F2C82E"/>
      </a:lt1>
      <a:dk2>
        <a:srgbClr val="565349"/>
      </a:dk2>
      <a:lt2>
        <a:srgbClr val="DDDDDD"/>
      </a:lt2>
      <a:accent1>
        <a:srgbClr val="0F2B71"/>
      </a:accent1>
      <a:accent2>
        <a:srgbClr val="F2C82E"/>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78ADAB2-5713-4CC8-B21C-AD74ED6A7DF7}">
  <ds:schemaRefs>
    <ds:schemaRef ds:uri="http://schemas.microsoft.com/sharepoint/v3/contenttype/forms"/>
  </ds:schemaRefs>
</ds:datastoreItem>
</file>

<file path=customXml/itemProps3.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Tourism design</Template>
  <TotalTime>33</TotalTime>
  <Words>171</Words>
  <Application>Microsoft Office PowerPoint</Application>
  <PresentationFormat>Widescreen</PresentationFormat>
  <Paragraphs>18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Basis</vt:lpstr>
      <vt:lpstr>New Life  in Jesus: Mary</vt:lpstr>
      <vt:lpstr>Bible  Lesson: John 20:11-18</vt:lpstr>
      <vt:lpstr>1. Jesus finds us where      we are…      Exactly where we are</vt:lpstr>
      <vt:lpstr>2. Jesus Engages With       Us…</vt:lpstr>
      <vt:lpstr>“Jesus spoke to me, what the children said in the movie and what the pastor ended up saying, it was all for me. It was hard for me to decide to go forward, but in the end I did, I asked Jesus for forgiveness, and he came to my heart. I hope that soon my friends and my family will be able to receive Jesus. Today I feel full of peace and with a hope for the future like I have never felt before.”  James</vt:lpstr>
      <vt:lpstr>3. Jesus Calls Us By      Name…</vt:lpstr>
      <vt:lpstr>New Life  in Jesus: 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Kirkemo</dc:creator>
  <cp:lastModifiedBy>Bill Kirkemo</cp:lastModifiedBy>
  <cp:revision>6</cp:revision>
  <dcterms:created xsi:type="dcterms:W3CDTF">2025-07-07T18:06:45Z</dcterms:created>
  <dcterms:modified xsi:type="dcterms:W3CDTF">2025-07-07T19:02:17Z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