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4"/>
  </p:notesMasterIdLst>
  <p:handoutMasterIdLst>
    <p:handoutMasterId r:id="rId15"/>
  </p:handoutMasterIdLst>
  <p:sldIdLst>
    <p:sldId id="256" r:id="rId5"/>
    <p:sldId id="257" r:id="rId6"/>
    <p:sldId id="258" r:id="rId7"/>
    <p:sldId id="262" r:id="rId8"/>
    <p:sldId id="261" r:id="rId9"/>
    <p:sldId id="266" r:id="rId10"/>
    <p:sldId id="263"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02" y="21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A06F1-B57D-406B-8F09-B1FDC0D0B1F3}" type="datetimeFigureOut">
              <a:rPr lang="en-US" smtClean="0"/>
              <a:t>7/8/2025</a:t>
            </a:fld>
            <a:endParaRPr lang="en-US" dirty="0"/>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7F2BD-238E-42D0-B670-F788A50DBDE8}" type="datetimeFigureOut">
              <a:rPr lang="en-US" smtClean="0"/>
              <a:t>7/8/2025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a:t>
            </a:fld>
            <a:endParaRPr lang="en-US" dirty="0"/>
          </a:p>
        </p:txBody>
      </p:sp>
    </p:spTree>
    <p:extLst>
      <p:ext uri="{BB962C8B-B14F-4D97-AF65-F5344CB8AC3E}">
        <p14:creationId xmlns:p14="http://schemas.microsoft.com/office/powerpoint/2010/main" val="127208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3</a:t>
            </a:fld>
            <a:endParaRPr lang="en-US" dirty="0"/>
          </a:p>
        </p:txBody>
      </p:sp>
    </p:spTree>
    <p:extLst>
      <p:ext uri="{BB962C8B-B14F-4D97-AF65-F5344CB8AC3E}">
        <p14:creationId xmlns:p14="http://schemas.microsoft.com/office/powerpoint/2010/main" val="203945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06A18-E93D-BA6A-6FD9-CC5692813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1614E-73FE-208D-42F3-10C0BF2FF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8B2A2-5DE5-F797-4ECB-5177B93DFD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08CD3D-1F36-F5A0-9327-D002C7C01CA8}"/>
              </a:ext>
            </a:extLst>
          </p:cNvPr>
          <p:cNvSpPr>
            <a:spLocks noGrp="1"/>
          </p:cNvSpPr>
          <p:nvPr>
            <p:ph type="sldNum" sz="quarter" idx="5"/>
          </p:nvPr>
        </p:nvSpPr>
        <p:spPr/>
        <p:txBody>
          <a:bodyPr/>
          <a:lstStyle/>
          <a:p>
            <a:fld id="{28E8DF69-FFB1-4D3A-9D8C-5887E79674D9}" type="slidenum">
              <a:rPr lang="en-US" smtClean="0"/>
              <a:t>4</a:t>
            </a:fld>
            <a:endParaRPr lang="en-US" dirty="0"/>
          </a:p>
        </p:txBody>
      </p:sp>
    </p:spTree>
    <p:extLst>
      <p:ext uri="{BB962C8B-B14F-4D97-AF65-F5344CB8AC3E}">
        <p14:creationId xmlns:p14="http://schemas.microsoft.com/office/powerpoint/2010/main" val="122931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1FB4-329E-5540-EEF5-ACAEC79FB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3DA63-D0D0-3D35-84FD-136F7E9BC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9B6BE-FCE1-E10D-F4B2-450DEA6407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025333-439E-8F47-E68E-C92FBF8D3A95}"/>
              </a:ext>
            </a:extLst>
          </p:cNvPr>
          <p:cNvSpPr>
            <a:spLocks noGrp="1"/>
          </p:cNvSpPr>
          <p:nvPr>
            <p:ph type="sldNum" sz="quarter" idx="5"/>
          </p:nvPr>
        </p:nvSpPr>
        <p:spPr/>
        <p:txBody>
          <a:bodyPr/>
          <a:lstStyle/>
          <a:p>
            <a:fld id="{28E8DF69-FFB1-4D3A-9D8C-5887E79674D9}" type="slidenum">
              <a:rPr lang="en-US" smtClean="0"/>
              <a:t>5</a:t>
            </a:fld>
            <a:endParaRPr lang="en-US" dirty="0"/>
          </a:p>
        </p:txBody>
      </p:sp>
    </p:spTree>
    <p:extLst>
      <p:ext uri="{BB962C8B-B14F-4D97-AF65-F5344CB8AC3E}">
        <p14:creationId xmlns:p14="http://schemas.microsoft.com/office/powerpoint/2010/main" val="398311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14CE1-18EC-3A4A-8041-99DDCE444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1D38D-7E69-95FE-B8B1-EBEB3F921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11A69-68FC-C0B2-CBC7-231419790A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FA344F-8BF1-5330-5CEA-31C70EBC17A0}"/>
              </a:ext>
            </a:extLst>
          </p:cNvPr>
          <p:cNvSpPr>
            <a:spLocks noGrp="1"/>
          </p:cNvSpPr>
          <p:nvPr>
            <p:ph type="sldNum" sz="quarter" idx="5"/>
          </p:nvPr>
        </p:nvSpPr>
        <p:spPr/>
        <p:txBody>
          <a:bodyPr/>
          <a:lstStyle/>
          <a:p>
            <a:fld id="{28E8DF69-FFB1-4D3A-9D8C-5887E79674D9}" type="slidenum">
              <a:rPr lang="en-US" smtClean="0"/>
              <a:t>6</a:t>
            </a:fld>
            <a:endParaRPr lang="en-US" dirty="0"/>
          </a:p>
        </p:txBody>
      </p:sp>
    </p:spTree>
    <p:extLst>
      <p:ext uri="{BB962C8B-B14F-4D97-AF65-F5344CB8AC3E}">
        <p14:creationId xmlns:p14="http://schemas.microsoft.com/office/powerpoint/2010/main" val="171871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3F8BD-F0FD-F910-1FA6-B33CFEECA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764F9-084E-D4BA-5925-BD7520867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B6F91-2B59-ABD8-2181-FAF9DDD71E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AEA97-720D-62D6-DEF4-FD9BE0EB4FC4}"/>
              </a:ext>
            </a:extLst>
          </p:cNvPr>
          <p:cNvSpPr>
            <a:spLocks noGrp="1"/>
          </p:cNvSpPr>
          <p:nvPr>
            <p:ph type="sldNum" sz="quarter" idx="5"/>
          </p:nvPr>
        </p:nvSpPr>
        <p:spPr/>
        <p:txBody>
          <a:bodyPr/>
          <a:lstStyle/>
          <a:p>
            <a:fld id="{28E8DF69-FFB1-4D3A-9D8C-5887E79674D9}" type="slidenum">
              <a:rPr lang="en-US" smtClean="0"/>
              <a:t>7</a:t>
            </a:fld>
            <a:endParaRPr lang="en-US" dirty="0"/>
          </a:p>
        </p:txBody>
      </p:sp>
    </p:spTree>
    <p:extLst>
      <p:ext uri="{BB962C8B-B14F-4D97-AF65-F5344CB8AC3E}">
        <p14:creationId xmlns:p14="http://schemas.microsoft.com/office/powerpoint/2010/main" val="15448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87592-04A5-4896-35C2-FA9031B01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235D5-2C8A-4C94-12C1-C7E74D2C7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4AA2D-BE7D-57C2-03CA-519B9B8F91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719211-ABEC-27C9-F30D-C42C429DC2F9}"/>
              </a:ext>
            </a:extLst>
          </p:cNvPr>
          <p:cNvSpPr>
            <a:spLocks noGrp="1"/>
          </p:cNvSpPr>
          <p:nvPr>
            <p:ph type="sldNum" sz="quarter" idx="5"/>
          </p:nvPr>
        </p:nvSpPr>
        <p:spPr/>
        <p:txBody>
          <a:bodyPr/>
          <a:lstStyle/>
          <a:p>
            <a:fld id="{28E8DF69-FFB1-4D3A-9D8C-5887E79674D9}" type="slidenum">
              <a:rPr lang="en-US" smtClean="0"/>
              <a:t>8</a:t>
            </a:fld>
            <a:endParaRPr lang="en-US" dirty="0"/>
          </a:p>
        </p:txBody>
      </p:sp>
    </p:spTree>
    <p:extLst>
      <p:ext uri="{BB962C8B-B14F-4D97-AF65-F5344CB8AC3E}">
        <p14:creationId xmlns:p14="http://schemas.microsoft.com/office/powerpoint/2010/main" val="4954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361F6-1AC9-95DE-EB8A-D3099C7AF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28EF6-AC38-1045-2401-2C6344230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B523D-6225-24FD-636F-E5EAB95034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770070-6927-7A09-7E95-BD9684738B83}"/>
              </a:ext>
            </a:extLst>
          </p:cNvPr>
          <p:cNvSpPr>
            <a:spLocks noGrp="1"/>
          </p:cNvSpPr>
          <p:nvPr>
            <p:ph type="sldNum" sz="quarter" idx="5"/>
          </p:nvPr>
        </p:nvSpPr>
        <p:spPr/>
        <p:txBody>
          <a:bodyPr/>
          <a:lstStyle/>
          <a:p>
            <a:fld id="{28E8DF69-FFB1-4D3A-9D8C-5887E79674D9}" type="slidenum">
              <a:rPr lang="en-US" smtClean="0"/>
              <a:t>9</a:t>
            </a:fld>
            <a:endParaRPr lang="en-US" dirty="0"/>
          </a:p>
        </p:txBody>
      </p:sp>
    </p:spTree>
    <p:extLst>
      <p:ext uri="{BB962C8B-B14F-4D97-AF65-F5344CB8AC3E}">
        <p14:creationId xmlns:p14="http://schemas.microsoft.com/office/powerpoint/2010/main" val="11927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AB3A824-1A51-4B26-AD58-A6D8E14F6C04}" type="datetimeFigureOut">
              <a:rPr lang="en-US" noProof="0" smtClean="0"/>
              <a:t>7/8/2025</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857E33E-8B18-4087-B112-809917729534}" type="datetimeFigureOut">
              <a:rPr lang="en-US" noProof="0" smtClean="0"/>
              <a:t>7/8/2025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3FFE419-2371-464F-8239-3959401C3561}" type="datetimeFigureOut">
              <a:rPr lang="en-US" noProof="0" smtClean="0"/>
              <a:t>7/8/2025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7/8/2025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noProof="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7/8/2025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7/8/2025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CBC1C18-307B-4F68-A007-B5B542270E8D}" type="datetimeFigureOut">
              <a:rPr lang="en-US" noProof="0" smtClean="0"/>
              <a:t>7/8/2025</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9633525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noProof="0" smtClean="0"/>
              <a:t>7/8/2025</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noProof="0" smtClean="0"/>
              <a:t>7/8/2025</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noProof="0" smtClean="0"/>
              <a:t>7/8/2025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7/8/2025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BC1C18-307B-4F68-A007-B5B542270E8D}" type="datetimeFigureOut">
              <a:rPr lang="en-US" noProof="0" smtClean="0"/>
              <a:t>7/8/2025</a:t>
            </a:fld>
            <a:endParaRPr lang="en-US" noProof="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rowd of people watching a person and child on a projector screen&#10;&#10;AI-generated content may be incorrect.">
            <a:extLst>
              <a:ext uri="{FF2B5EF4-FFF2-40B4-BE49-F238E27FC236}">
                <a16:creationId xmlns:a16="http://schemas.microsoft.com/office/drawing/2014/main" id="{CD9EF39B-AB41-49AB-8163-8B5FD7D28329}"/>
              </a:ext>
            </a:extLst>
          </p:cNvPr>
          <p:cNvPicPr>
            <a:picLocks noChangeAspect="1"/>
          </p:cNvPicPr>
          <p:nvPr/>
        </p:nvPicPr>
        <p:blipFill>
          <a:blip r:embed="rId3"/>
          <a:srcRect l="38952" t="9091" r="1331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5380563" y="1429283"/>
            <a:ext cx="6146714" cy="2372168"/>
          </a:xfrm>
        </p:spPr>
        <p:txBody>
          <a:bodyPr>
            <a:normAutofit fontScale="90000"/>
          </a:bodyPr>
          <a:lstStyle/>
          <a:p>
            <a:r>
              <a:rPr lang="en-US" cap="none" dirty="0">
                <a:solidFill>
                  <a:schemeClr val="bg2"/>
                </a:solidFill>
                <a:cs typeface="Arial" panose="020B0604020202020204" pitchFamily="34" charset="0"/>
              </a:rPr>
              <a:t>New Life </a:t>
            </a:r>
            <a:br>
              <a:rPr lang="en-US" cap="none" dirty="0">
                <a:solidFill>
                  <a:schemeClr val="bg2"/>
                </a:solidFill>
                <a:cs typeface="Arial" panose="020B0604020202020204" pitchFamily="34" charset="0"/>
              </a:rPr>
            </a:br>
            <a:r>
              <a:rPr lang="en-US" cap="none" dirty="0">
                <a:solidFill>
                  <a:schemeClr val="bg2"/>
                </a:solidFill>
                <a:cs typeface="Arial" panose="020B0604020202020204" pitchFamily="34" charset="0"/>
              </a:rPr>
              <a:t>in Jesus: The Disciples</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5380563" y="4050833"/>
            <a:ext cx="5869328" cy="1951133"/>
          </a:xfrm>
        </p:spPr>
        <p:txBody>
          <a:bodyPr>
            <a:noAutofit/>
          </a:bodyPr>
          <a:lstStyle/>
          <a:p>
            <a:r>
              <a:rPr lang="en-US" sz="6000" i="1" dirty="0">
                <a:solidFill>
                  <a:srgbClr val="F2C82E"/>
                </a:solidFill>
                <a:cs typeface="Arial" panose="020B0604020202020204" pitchFamily="34" charset="0"/>
              </a:rPr>
              <a:t>From Afraid to Empowered</a:t>
            </a:r>
          </a:p>
        </p:txBody>
      </p:sp>
      <p:pic>
        <p:nvPicPr>
          <p:cNvPr id="4" name="image1.png" descr="A logo with yellow wheat ears&#10;&#10;AI-generated content may be incorrect.">
            <a:extLst>
              <a:ext uri="{FF2B5EF4-FFF2-40B4-BE49-F238E27FC236}">
                <a16:creationId xmlns:a16="http://schemas.microsoft.com/office/drawing/2014/main" id="{A7920890-7B47-DA23-C954-19D23608F404}"/>
              </a:ext>
            </a:extLst>
          </p:cNvPr>
          <p:cNvPicPr/>
          <p:nvPr/>
        </p:nvPicPr>
        <p:blipFill>
          <a:blip r:embed="rId4"/>
          <a:srcRect/>
          <a:stretch>
            <a:fillRect/>
          </a:stretch>
        </p:blipFill>
        <p:spPr>
          <a:xfrm>
            <a:off x="290418" y="5668699"/>
            <a:ext cx="1299845" cy="890270"/>
          </a:xfrm>
          <a:prstGeom prst="rect">
            <a:avLst/>
          </a:prstGeom>
          <a:ln/>
        </p:spPr>
      </p:pic>
    </p:spTree>
    <p:extLst>
      <p:ext uri="{BB962C8B-B14F-4D97-AF65-F5344CB8AC3E}">
        <p14:creationId xmlns:p14="http://schemas.microsoft.com/office/powerpoint/2010/main" val="8340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580021" y="1705707"/>
            <a:ext cx="5164014" cy="3446585"/>
          </a:xfrm>
        </p:spPr>
        <p:txBody>
          <a:bodyPr>
            <a:normAutofit/>
          </a:bodyPr>
          <a:lstStyle/>
          <a:p>
            <a:pPr algn="ctr"/>
            <a:r>
              <a:rPr lang="en-US" sz="6000" b="1" dirty="0">
                <a:cs typeface="Arial" panose="020B0604020202020204" pitchFamily="34" charset="0"/>
              </a:rPr>
              <a:t>Bible </a:t>
            </a:r>
            <a:br>
              <a:rPr lang="en-US" sz="6000" b="1" dirty="0">
                <a:cs typeface="Arial" panose="020B0604020202020204" pitchFamily="34" charset="0"/>
              </a:rPr>
            </a:br>
            <a:r>
              <a:rPr lang="en-US" sz="6000" b="1" dirty="0">
                <a:cs typeface="Arial" panose="020B0604020202020204" pitchFamily="34" charset="0"/>
              </a:rPr>
              <a:t>Lesson:</a:t>
            </a:r>
            <a:br>
              <a:rPr lang="en-US" sz="6000" b="1" dirty="0">
                <a:cs typeface="Arial" panose="020B0604020202020204" pitchFamily="34" charset="0"/>
              </a:rPr>
            </a:br>
            <a:r>
              <a:rPr lang="en-US" sz="6000" b="1" dirty="0">
                <a:cs typeface="Arial" panose="020B0604020202020204" pitchFamily="34" charset="0"/>
              </a:rPr>
              <a:t>John 20:19-23</a:t>
            </a:r>
          </a:p>
        </p:txBody>
      </p:sp>
      <p:pic>
        <p:nvPicPr>
          <p:cNvPr id="5" name="Picture 4" descr="A person walking on a dirt path with a backpack">
            <a:extLst>
              <a:ext uri="{FF2B5EF4-FFF2-40B4-BE49-F238E27FC236}">
                <a16:creationId xmlns:a16="http://schemas.microsoft.com/office/drawing/2014/main" id="{A1854657-9C45-16A3-90BC-9D6ABB376B4B}"/>
              </a:ext>
            </a:extLst>
          </p:cNvPr>
          <p:cNvPicPr>
            <a:picLocks noChangeAspect="1"/>
          </p:cNvPicPr>
          <p:nvPr/>
        </p:nvPicPr>
        <p:blipFill>
          <a:blip r:embed="rId3"/>
          <a:srcRect l="30349" r="32587"/>
          <a:stretch>
            <a:fillRect/>
          </a:stretch>
        </p:blipFill>
        <p:spPr>
          <a:xfrm>
            <a:off x="6347637" y="229929"/>
            <a:ext cx="5635255" cy="6414246"/>
          </a:xfrm>
          <a:prstGeom prst="rect">
            <a:avLst/>
          </a:prstGeom>
        </p:spPr>
      </p:pic>
    </p:spTree>
    <p:extLst>
      <p:ext uri="{BB962C8B-B14F-4D97-AF65-F5344CB8AC3E}">
        <p14:creationId xmlns:p14="http://schemas.microsoft.com/office/powerpoint/2010/main" val="92847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185DEC2-3CE6-403C-843D-B88A8A456CA0}"/>
              </a:ext>
            </a:extLst>
          </p:cNvPr>
          <p:cNvSpPr>
            <a:spLocks noGrp="1"/>
          </p:cNvSpPr>
          <p:nvPr>
            <p:ph type="title"/>
          </p:nvPr>
        </p:nvSpPr>
        <p:spPr>
          <a:xfrm>
            <a:off x="508296" y="1672967"/>
            <a:ext cx="8670006" cy="3512065"/>
          </a:xfrm>
        </p:spPr>
        <p:txBody>
          <a:bodyPr>
            <a:normAutofit/>
          </a:bodyPr>
          <a:lstStyle/>
          <a:p>
            <a:r>
              <a:rPr lang="en-US" sz="6600" b="1" dirty="0">
                <a:solidFill>
                  <a:srgbClr val="F2C82E"/>
                </a:solidFill>
              </a:rPr>
              <a:t>1.</a:t>
            </a:r>
            <a:r>
              <a:rPr lang="en-US" sz="6600" b="1" dirty="0">
                <a:solidFill>
                  <a:schemeClr val="tx2"/>
                </a:solidFill>
              </a:rPr>
              <a:t> </a:t>
            </a:r>
            <a:r>
              <a:rPr lang="en-US" sz="6600" b="1" dirty="0">
                <a:solidFill>
                  <a:srgbClr val="F2C82E"/>
                </a:solidFill>
              </a:rPr>
              <a:t>Jesus Brings Peace </a:t>
            </a:r>
            <a:br>
              <a:rPr lang="en-US" sz="6600" b="1" dirty="0">
                <a:solidFill>
                  <a:srgbClr val="F2C82E"/>
                </a:solidFill>
              </a:rPr>
            </a:br>
            <a:r>
              <a:rPr lang="en-US" sz="6600" b="1" dirty="0">
                <a:solidFill>
                  <a:srgbClr val="F2C82E"/>
                </a:solidFill>
              </a:rPr>
              <a:t>     Amid Our Fear</a:t>
            </a:r>
            <a:endParaRPr lang="en-US" sz="6600" dirty="0">
              <a:solidFill>
                <a:srgbClr val="F2C82E"/>
              </a:solidFill>
            </a:endParaRPr>
          </a:p>
        </p:txBody>
      </p:sp>
    </p:spTree>
    <p:extLst>
      <p:ext uri="{BB962C8B-B14F-4D97-AF65-F5344CB8AC3E}">
        <p14:creationId xmlns:p14="http://schemas.microsoft.com/office/powerpoint/2010/main" val="3333848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CF5AAB9-9CF7-5857-031B-83DABBDABC47}"/>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EAED392-4A62-BC9A-F5CA-BA8646299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06CB81-388E-E60F-693F-2DBDF17F9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90F9A5DF-0285-53F9-9A84-44ADDB3722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B3DAC48-78B8-2B33-1434-2C6EF73B44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D5F7FFCD-41F4-D17B-8196-4E9944042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9ACCDF66-FF07-3BB9-630A-A48FD8B5F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53F05B0C-B701-F00F-B98A-11362240E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3475B228-873D-48B4-AFA7-BC6DE83A4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D9D9F7AA-B3D2-298D-0324-738F0EE9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97D6C889-00EB-68DE-16F1-0E48A2940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C5FD9728-F28B-CB42-19C7-2F8160F83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B06D16F5-6EAC-B32F-897C-2A1BFB399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93F3094-953C-8538-0902-6320CDC440D2}"/>
              </a:ext>
            </a:extLst>
          </p:cNvPr>
          <p:cNvSpPr>
            <a:spLocks noGrp="1"/>
          </p:cNvSpPr>
          <p:nvPr>
            <p:ph type="title"/>
          </p:nvPr>
        </p:nvSpPr>
        <p:spPr>
          <a:xfrm>
            <a:off x="508295" y="0"/>
            <a:ext cx="8823031" cy="5857103"/>
          </a:xfrm>
        </p:spPr>
        <p:txBody>
          <a:bodyPr>
            <a:normAutofit/>
          </a:bodyPr>
          <a:lstStyle/>
          <a:p>
            <a:r>
              <a:rPr lang="en-US" dirty="0">
                <a:solidFill>
                  <a:schemeClr val="tx2"/>
                </a:solidFill>
              </a:rPr>
              <a:t>Jesus came and stood among them and said, </a:t>
            </a:r>
            <a:r>
              <a:rPr lang="en-US" b="1" dirty="0">
                <a:solidFill>
                  <a:srgbClr val="F2C82E"/>
                </a:solidFill>
              </a:rPr>
              <a:t>“Peace be with you!” </a:t>
            </a:r>
            <a:r>
              <a:rPr lang="en-US" dirty="0">
                <a:solidFill>
                  <a:schemeClr val="tx2"/>
                </a:solidFill>
              </a:rPr>
              <a:t>After he said this, he showed them his hands and side. The disciples were overjoyed when they saw the Lord.</a:t>
            </a:r>
            <a:br>
              <a:rPr lang="en-US" dirty="0">
                <a:solidFill>
                  <a:schemeClr val="tx2"/>
                </a:solidFill>
              </a:rPr>
            </a:br>
            <a:br>
              <a:rPr lang="en-US" dirty="0">
                <a:solidFill>
                  <a:schemeClr val="tx2"/>
                </a:solidFill>
              </a:rPr>
            </a:br>
            <a:br>
              <a:rPr lang="en-US" dirty="0">
                <a:solidFill>
                  <a:schemeClr val="tx2"/>
                </a:solidFill>
              </a:rPr>
            </a:br>
            <a:r>
              <a:rPr lang="en-US" dirty="0">
                <a:solidFill>
                  <a:schemeClr val="tx2"/>
                </a:solidFill>
              </a:rPr>
              <a:t>John 20:19b-22</a:t>
            </a:r>
          </a:p>
        </p:txBody>
      </p:sp>
    </p:spTree>
    <p:extLst>
      <p:ext uri="{BB962C8B-B14F-4D97-AF65-F5344CB8AC3E}">
        <p14:creationId xmlns:p14="http://schemas.microsoft.com/office/powerpoint/2010/main" val="16630273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0292C90-8A4E-BD28-D4D1-B98A9067DE5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A92ED7-60F5-CCFC-C775-D784CE0E6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3E84CB4-5BB1-BC4C-80E4-01909EFF10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BF8DBA2F-8C47-D8F5-B048-EF6F85A454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81757EC-DE0D-3982-21BE-B35A5E1C01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2973BDCF-3E9A-F30F-E0B1-5956563A8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95A0BDF4-4386-55F9-9B46-2C4E5F775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200783B6-ECB8-3CA0-C396-B5B55F80F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997B2065-4EFF-2991-0CD7-D06B39FE3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DED27108-99FE-5AED-4C40-401518029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11B03808-0E63-FC8A-0D2D-B44E26BE3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4E03A44B-3D6C-44DF-402D-B7276AC5E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FE64A63E-4776-C443-0376-073F9AF15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5100403-4716-4AE6-C401-C49650867B32}"/>
              </a:ext>
            </a:extLst>
          </p:cNvPr>
          <p:cNvSpPr>
            <a:spLocks noGrp="1"/>
          </p:cNvSpPr>
          <p:nvPr>
            <p:ph type="title"/>
          </p:nvPr>
        </p:nvSpPr>
        <p:spPr>
          <a:xfrm>
            <a:off x="508296" y="1672967"/>
            <a:ext cx="8670006" cy="3512065"/>
          </a:xfrm>
        </p:spPr>
        <p:txBody>
          <a:bodyPr>
            <a:normAutofit/>
          </a:bodyPr>
          <a:lstStyle/>
          <a:p>
            <a:r>
              <a:rPr lang="en-US" sz="6600" b="1" dirty="0">
                <a:solidFill>
                  <a:srgbClr val="F2C82E"/>
                </a:solidFill>
              </a:rPr>
              <a:t>2. Jesus’ Peace comes   </a:t>
            </a:r>
            <a:br>
              <a:rPr lang="en-US" sz="6600" b="1" dirty="0">
                <a:solidFill>
                  <a:srgbClr val="F2C82E"/>
                </a:solidFill>
              </a:rPr>
            </a:br>
            <a:r>
              <a:rPr lang="en-US" sz="6600" b="1" dirty="0">
                <a:solidFill>
                  <a:srgbClr val="F2C82E"/>
                </a:solidFill>
              </a:rPr>
              <a:t>    with the Call to be  </a:t>
            </a:r>
            <a:br>
              <a:rPr lang="en-US" sz="6600" b="1" dirty="0">
                <a:solidFill>
                  <a:srgbClr val="F2C82E"/>
                </a:solidFill>
              </a:rPr>
            </a:br>
            <a:r>
              <a:rPr lang="en-US" sz="6600" b="1" dirty="0">
                <a:solidFill>
                  <a:srgbClr val="F2C82E"/>
                </a:solidFill>
              </a:rPr>
              <a:t>    Sent as He was Sent</a:t>
            </a:r>
            <a:endParaRPr lang="en-US" sz="6600" dirty="0">
              <a:solidFill>
                <a:srgbClr val="F2C82E"/>
              </a:solidFill>
            </a:endParaRPr>
          </a:p>
        </p:txBody>
      </p:sp>
    </p:spTree>
    <p:extLst>
      <p:ext uri="{BB962C8B-B14F-4D97-AF65-F5344CB8AC3E}">
        <p14:creationId xmlns:p14="http://schemas.microsoft.com/office/powerpoint/2010/main" val="8230809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CDBA4EB-8DEA-4645-184F-4CC8839A7747}"/>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0B27FD6-CB7D-EA78-74EE-5A080432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FF2F3F0-2489-599E-A1CA-8ED1AC777A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97D91636-F449-B056-8DB0-3A187C241F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A1BC79C-8CD2-D9B5-2466-9B6A911712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E5EB2579-560A-FE91-2FED-90817B79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19061BAD-8834-B3D4-C48C-840A654F4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522F30E0-6209-9F56-E52B-25FB58F7B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81E2283B-7803-FFBE-574A-B3ABE6748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AC7BF796-03DA-18D1-9330-6EB6E1AEE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23E23F03-0C9A-5F67-A8E5-B277FE1A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F088C16E-F20A-EE01-3915-C89625F1F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A2FE0940-2AEA-970D-B53C-685B74189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EFC12CA-79FC-C759-6C63-5A526B42A99B}"/>
              </a:ext>
            </a:extLst>
          </p:cNvPr>
          <p:cNvSpPr>
            <a:spLocks noGrp="1"/>
          </p:cNvSpPr>
          <p:nvPr>
            <p:ph type="title"/>
          </p:nvPr>
        </p:nvSpPr>
        <p:spPr>
          <a:xfrm>
            <a:off x="508295" y="531340"/>
            <a:ext cx="9278255" cy="6042455"/>
          </a:xfrm>
        </p:spPr>
        <p:txBody>
          <a:bodyPr>
            <a:normAutofit fontScale="90000"/>
          </a:bodyPr>
          <a:lstStyle/>
          <a:p>
            <a:r>
              <a:rPr lang="en-US" sz="4900" dirty="0">
                <a:solidFill>
                  <a:schemeClr val="tx2"/>
                </a:solidFill>
              </a:rPr>
              <a:t>Jesus came and stood among them and said, </a:t>
            </a:r>
            <a:r>
              <a:rPr lang="en-US" sz="4900" b="1" dirty="0">
                <a:solidFill>
                  <a:srgbClr val="F2C82E"/>
                </a:solidFill>
              </a:rPr>
              <a:t>“Peace be with you!” </a:t>
            </a:r>
            <a:r>
              <a:rPr lang="en-US" sz="4900" dirty="0">
                <a:solidFill>
                  <a:schemeClr val="tx2"/>
                </a:solidFill>
              </a:rPr>
              <a:t>After he said this, he showed them his hands and side. The disciples were overjoyed when they saw the Lord.</a:t>
            </a:r>
            <a:br>
              <a:rPr lang="en-US" sz="4900" dirty="0">
                <a:solidFill>
                  <a:schemeClr val="tx2"/>
                </a:solidFill>
              </a:rPr>
            </a:br>
            <a:r>
              <a:rPr lang="en-US" sz="4900" dirty="0">
                <a:solidFill>
                  <a:schemeClr val="tx2"/>
                </a:solidFill>
              </a:rPr>
              <a:t>Again Jesus said, </a:t>
            </a:r>
            <a:r>
              <a:rPr lang="en-US" sz="4900" b="1" dirty="0">
                <a:solidFill>
                  <a:srgbClr val="F2C82E"/>
                </a:solidFill>
              </a:rPr>
              <a:t>“Peace be with you! As the Father has sent me, I am sending you.” </a:t>
            </a:r>
            <a:br>
              <a:rPr lang="en-US" dirty="0">
                <a:solidFill>
                  <a:schemeClr val="tx2"/>
                </a:solidFill>
              </a:rPr>
            </a:br>
            <a:br>
              <a:rPr lang="en-US" dirty="0">
                <a:solidFill>
                  <a:schemeClr val="tx2"/>
                </a:solidFill>
              </a:rPr>
            </a:br>
            <a:r>
              <a:rPr lang="en-US" dirty="0">
                <a:solidFill>
                  <a:schemeClr val="tx2"/>
                </a:solidFill>
              </a:rPr>
              <a:t>John 20:19b-22</a:t>
            </a:r>
          </a:p>
        </p:txBody>
      </p:sp>
    </p:spTree>
    <p:extLst>
      <p:ext uri="{BB962C8B-B14F-4D97-AF65-F5344CB8AC3E}">
        <p14:creationId xmlns:p14="http://schemas.microsoft.com/office/powerpoint/2010/main" val="685854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9B97C75-4438-DC8F-BCF1-E5542F729DA5}"/>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6948D82-DAE7-ACFD-3A31-E59138410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4094AB7-BFF0-3D59-06C1-AD02345A02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9E668862-9BA0-429E-CFA6-BB67B491F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03C7660-A863-30A4-B92E-BD549356E3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4704205C-D950-6FB6-F509-20B79EF07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A1B638D1-F2E4-C600-7357-B48318464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BBBA8E68-0DDE-44D0-27CA-933F2CD7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F3B78AE4-6A1A-09C6-2813-78E2E429C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F06DCF2D-BB29-BF74-6563-D7EC355FD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FB33A921-EF7B-0BDF-6626-0BBBC96AE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7CBED217-AEAA-2098-29DD-9757BC137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0E612EA6-333D-CDAB-A793-DCA1105A5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BF95EB1-7BFD-5962-D361-3876A11C1DE7}"/>
              </a:ext>
            </a:extLst>
          </p:cNvPr>
          <p:cNvSpPr>
            <a:spLocks noGrp="1"/>
          </p:cNvSpPr>
          <p:nvPr>
            <p:ph type="title"/>
          </p:nvPr>
        </p:nvSpPr>
        <p:spPr>
          <a:xfrm>
            <a:off x="508296" y="1672967"/>
            <a:ext cx="8670006" cy="3512065"/>
          </a:xfrm>
        </p:spPr>
        <p:txBody>
          <a:bodyPr>
            <a:normAutofit/>
          </a:bodyPr>
          <a:lstStyle/>
          <a:p>
            <a:r>
              <a:rPr lang="en-US" sz="6600" b="1" dirty="0">
                <a:solidFill>
                  <a:srgbClr val="F2C82E"/>
                </a:solidFill>
              </a:rPr>
              <a:t>3. If Christ Calls You, </a:t>
            </a:r>
            <a:br>
              <a:rPr lang="en-US" sz="6600" b="1" dirty="0">
                <a:solidFill>
                  <a:srgbClr val="F2C82E"/>
                </a:solidFill>
              </a:rPr>
            </a:br>
            <a:r>
              <a:rPr lang="en-US" sz="6600" b="1" dirty="0">
                <a:solidFill>
                  <a:srgbClr val="F2C82E"/>
                </a:solidFill>
              </a:rPr>
              <a:t>     He Will Equip You</a:t>
            </a:r>
            <a:endParaRPr lang="en-US" sz="6600" dirty="0">
              <a:solidFill>
                <a:srgbClr val="F2C82E"/>
              </a:solidFill>
            </a:endParaRPr>
          </a:p>
        </p:txBody>
      </p:sp>
    </p:spTree>
    <p:extLst>
      <p:ext uri="{BB962C8B-B14F-4D97-AF65-F5344CB8AC3E}">
        <p14:creationId xmlns:p14="http://schemas.microsoft.com/office/powerpoint/2010/main" val="32090501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97A0B2B-BB17-5121-986C-2978B6E91D66}"/>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49E0D80-7662-546E-4EB6-5F3A4D993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C077619-0369-D6EB-05FA-BE88AB5A24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359CEFD9-DC5F-6D70-A883-9A126A5529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31CCE7E-5CEC-89A6-E45E-03A7ED16F6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DCEDD68B-55A4-D152-1743-191D10D7B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9E6A3745-E7A5-2FFE-1E10-330D4F8DA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A6CE6F2D-401D-3CFC-8523-63C585D01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FF7836AD-5413-EC87-2B9C-584C3E002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D7360931-89B7-FB68-F3AD-4D162FFA6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09383203-921F-6B03-C703-32E45FA26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0BF065BA-7D41-ECB6-24CD-94FA3CD3F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B728B2B7-C987-B8A1-33DC-A7DDE4552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7C61E7E-0E7E-80AA-190D-EB9D2E42C97C}"/>
              </a:ext>
            </a:extLst>
          </p:cNvPr>
          <p:cNvSpPr>
            <a:spLocks noGrp="1"/>
          </p:cNvSpPr>
          <p:nvPr>
            <p:ph type="title"/>
          </p:nvPr>
        </p:nvSpPr>
        <p:spPr>
          <a:xfrm>
            <a:off x="508295" y="444842"/>
            <a:ext cx="9278255" cy="5857103"/>
          </a:xfrm>
        </p:spPr>
        <p:txBody>
          <a:bodyPr>
            <a:normAutofit fontScale="90000"/>
          </a:bodyPr>
          <a:lstStyle/>
          <a:p>
            <a:r>
              <a:rPr lang="en-US" dirty="0">
                <a:solidFill>
                  <a:schemeClr val="tx2"/>
                </a:solidFill>
              </a:rPr>
              <a:t>Jesus came and stood among them and said, </a:t>
            </a:r>
            <a:r>
              <a:rPr lang="en-US" b="1" dirty="0">
                <a:solidFill>
                  <a:srgbClr val="F2C82E"/>
                </a:solidFill>
              </a:rPr>
              <a:t>“Peace be with you!” </a:t>
            </a:r>
            <a:r>
              <a:rPr lang="en-US" dirty="0">
                <a:solidFill>
                  <a:schemeClr val="tx2"/>
                </a:solidFill>
              </a:rPr>
              <a:t>After he said this, he showed them his hands and side. The disciples were overjoyed when they saw the Lord.</a:t>
            </a:r>
            <a:br>
              <a:rPr lang="en-US" dirty="0">
                <a:solidFill>
                  <a:schemeClr val="tx2"/>
                </a:solidFill>
              </a:rPr>
            </a:br>
            <a:r>
              <a:rPr lang="en-US" dirty="0">
                <a:solidFill>
                  <a:schemeClr val="tx2"/>
                </a:solidFill>
              </a:rPr>
              <a:t>Again Jesus said, </a:t>
            </a:r>
            <a:r>
              <a:rPr lang="en-US" b="1" dirty="0">
                <a:solidFill>
                  <a:srgbClr val="F2C82E"/>
                </a:solidFill>
              </a:rPr>
              <a:t>“Peace be with you! As the Father has sent me, I am sending you.” </a:t>
            </a:r>
            <a:r>
              <a:rPr lang="en-US" b="1" baseline="30000" dirty="0">
                <a:solidFill>
                  <a:schemeClr val="tx2"/>
                </a:solidFill>
              </a:rPr>
              <a:t>22 </a:t>
            </a:r>
            <a:r>
              <a:rPr lang="en-US" dirty="0">
                <a:solidFill>
                  <a:schemeClr val="tx2"/>
                </a:solidFill>
              </a:rPr>
              <a:t>And with that he breathed on them and said, </a:t>
            </a:r>
            <a:r>
              <a:rPr lang="en-US" b="1" dirty="0">
                <a:solidFill>
                  <a:srgbClr val="F2C82E"/>
                </a:solidFill>
              </a:rPr>
              <a:t>“Receive the Holy Spirit.”</a:t>
            </a:r>
            <a:br>
              <a:rPr lang="en-US" dirty="0">
                <a:solidFill>
                  <a:schemeClr val="tx2"/>
                </a:solidFill>
              </a:rPr>
            </a:br>
            <a:br>
              <a:rPr lang="en-US" dirty="0">
                <a:solidFill>
                  <a:schemeClr val="tx2"/>
                </a:solidFill>
              </a:rPr>
            </a:br>
            <a:r>
              <a:rPr lang="en-US" dirty="0">
                <a:solidFill>
                  <a:schemeClr val="tx2"/>
                </a:solidFill>
              </a:rPr>
              <a:t>John 20:19b-22</a:t>
            </a:r>
          </a:p>
        </p:txBody>
      </p:sp>
    </p:spTree>
    <p:extLst>
      <p:ext uri="{BB962C8B-B14F-4D97-AF65-F5344CB8AC3E}">
        <p14:creationId xmlns:p14="http://schemas.microsoft.com/office/powerpoint/2010/main" val="334939303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23CA05-670F-F2E8-7344-452F9F83EBC2}"/>
            </a:ext>
          </a:extLst>
        </p:cNvPr>
        <p:cNvGrpSpPr/>
        <p:nvPr/>
      </p:nvGrpSpPr>
      <p:grpSpPr>
        <a:xfrm>
          <a:off x="0" y="0"/>
          <a:ext cx="0" cy="0"/>
          <a:chOff x="0" y="0"/>
          <a:chExt cx="0" cy="0"/>
        </a:xfrm>
      </p:grpSpPr>
      <p:pic>
        <p:nvPicPr>
          <p:cNvPr id="7" name="Picture 6" descr="A crowd of people watching a person and child on a projector screen&#10;&#10;AI-generated content may be incorrect.">
            <a:extLst>
              <a:ext uri="{FF2B5EF4-FFF2-40B4-BE49-F238E27FC236}">
                <a16:creationId xmlns:a16="http://schemas.microsoft.com/office/drawing/2014/main" id="{D8118B74-B6EA-1D0A-26A5-159273648E00}"/>
              </a:ext>
            </a:extLst>
          </p:cNvPr>
          <p:cNvPicPr>
            <a:picLocks noChangeAspect="1"/>
          </p:cNvPicPr>
          <p:nvPr/>
        </p:nvPicPr>
        <p:blipFill>
          <a:blip r:embed="rId3"/>
          <a:srcRect l="38952" t="9091" r="1331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0AD39AFE-7939-A6B7-B4D6-1772272F292F}"/>
              </a:ext>
            </a:extLst>
          </p:cNvPr>
          <p:cNvSpPr>
            <a:spLocks noGrp="1"/>
          </p:cNvSpPr>
          <p:nvPr>
            <p:ph type="ctrTitle"/>
          </p:nvPr>
        </p:nvSpPr>
        <p:spPr>
          <a:xfrm>
            <a:off x="5380563" y="1429283"/>
            <a:ext cx="6146714" cy="2372168"/>
          </a:xfrm>
        </p:spPr>
        <p:txBody>
          <a:bodyPr>
            <a:normAutofit fontScale="90000"/>
          </a:bodyPr>
          <a:lstStyle/>
          <a:p>
            <a:r>
              <a:rPr lang="en-US" cap="none" dirty="0">
                <a:solidFill>
                  <a:schemeClr val="bg2"/>
                </a:solidFill>
                <a:cs typeface="Arial" panose="020B0604020202020204" pitchFamily="34" charset="0"/>
              </a:rPr>
              <a:t>New Life </a:t>
            </a:r>
            <a:br>
              <a:rPr lang="en-US" cap="none" dirty="0">
                <a:solidFill>
                  <a:schemeClr val="bg2"/>
                </a:solidFill>
                <a:cs typeface="Arial" panose="020B0604020202020204" pitchFamily="34" charset="0"/>
              </a:rPr>
            </a:br>
            <a:r>
              <a:rPr lang="en-US" cap="none" dirty="0">
                <a:solidFill>
                  <a:schemeClr val="bg2"/>
                </a:solidFill>
                <a:cs typeface="Arial" panose="020B0604020202020204" pitchFamily="34" charset="0"/>
              </a:rPr>
              <a:t>in Jesus: The Disciples</a:t>
            </a:r>
          </a:p>
        </p:txBody>
      </p:sp>
      <p:sp>
        <p:nvSpPr>
          <p:cNvPr id="3" name="Subtitle 2">
            <a:extLst>
              <a:ext uri="{FF2B5EF4-FFF2-40B4-BE49-F238E27FC236}">
                <a16:creationId xmlns:a16="http://schemas.microsoft.com/office/drawing/2014/main" id="{2C8EFD2F-5CA2-5D34-75C8-9F4EDE0EAFFC}"/>
              </a:ext>
            </a:extLst>
          </p:cNvPr>
          <p:cNvSpPr>
            <a:spLocks noGrp="1"/>
          </p:cNvSpPr>
          <p:nvPr>
            <p:ph type="subTitle" idx="1"/>
          </p:nvPr>
        </p:nvSpPr>
        <p:spPr>
          <a:xfrm>
            <a:off x="5380563" y="4050833"/>
            <a:ext cx="5869328" cy="1951133"/>
          </a:xfrm>
        </p:spPr>
        <p:txBody>
          <a:bodyPr>
            <a:noAutofit/>
          </a:bodyPr>
          <a:lstStyle/>
          <a:p>
            <a:r>
              <a:rPr lang="en-US" sz="6000" i="1" dirty="0">
                <a:solidFill>
                  <a:srgbClr val="F2C82E"/>
                </a:solidFill>
                <a:cs typeface="Arial" panose="020B0604020202020204" pitchFamily="34" charset="0"/>
              </a:rPr>
              <a:t>From Afraid to Empowered</a:t>
            </a:r>
          </a:p>
        </p:txBody>
      </p:sp>
      <p:pic>
        <p:nvPicPr>
          <p:cNvPr id="4" name="image1.png" descr="A logo with yellow wheat ears&#10;&#10;AI-generated content may be incorrect.">
            <a:extLst>
              <a:ext uri="{FF2B5EF4-FFF2-40B4-BE49-F238E27FC236}">
                <a16:creationId xmlns:a16="http://schemas.microsoft.com/office/drawing/2014/main" id="{A76C478B-F7A5-5AD1-6EB2-57F152BCEFE7}"/>
              </a:ext>
            </a:extLst>
          </p:cNvPr>
          <p:cNvPicPr/>
          <p:nvPr/>
        </p:nvPicPr>
        <p:blipFill>
          <a:blip r:embed="rId4"/>
          <a:srcRect/>
          <a:stretch>
            <a:fillRect/>
          </a:stretch>
        </p:blipFill>
        <p:spPr>
          <a:xfrm>
            <a:off x="290418" y="5668699"/>
            <a:ext cx="1299845" cy="890270"/>
          </a:xfrm>
          <a:prstGeom prst="rect">
            <a:avLst/>
          </a:prstGeom>
          <a:ln/>
        </p:spPr>
      </p:pic>
    </p:spTree>
    <p:extLst>
      <p:ext uri="{BB962C8B-B14F-4D97-AF65-F5344CB8AC3E}">
        <p14:creationId xmlns:p14="http://schemas.microsoft.com/office/powerpoint/2010/main" val="3366976516"/>
      </p:ext>
    </p:extLst>
  </p:cSld>
  <p:clrMapOvr>
    <a:masterClrMapping/>
  </p:clrMapOvr>
</p:sld>
</file>

<file path=ppt/theme/theme1.xml><?xml version="1.0" encoding="utf-8"?>
<a:theme xmlns:a="http://schemas.openxmlformats.org/drawingml/2006/main" name="Basis">
  <a:themeElements>
    <a:clrScheme name="Custom 3">
      <a:dk1>
        <a:srgbClr val="000000"/>
      </a:dk1>
      <a:lt1>
        <a:srgbClr val="F2C82E"/>
      </a:lt1>
      <a:dk2>
        <a:srgbClr val="565349"/>
      </a:dk2>
      <a:lt2>
        <a:srgbClr val="DDDDDD"/>
      </a:lt2>
      <a:accent1>
        <a:srgbClr val="0F2B71"/>
      </a:accent1>
      <a:accent2>
        <a:srgbClr val="F2C82E"/>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3DDD6-8E74-4DF3-A7C9-6234C7DB3E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EF0D866-2B5B-42FA-BA6C-C5A2A749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8ADAB2-5713-4CC8-B21C-AD74ED6A7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Tourism design</Template>
  <TotalTime>49</TotalTime>
  <Words>273</Words>
  <Application>Microsoft Office PowerPoint</Application>
  <PresentationFormat>Widescreen</PresentationFormat>
  <Paragraphs>20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Corbel</vt:lpstr>
      <vt:lpstr>Basis</vt:lpstr>
      <vt:lpstr>New Life  in Jesus: The Disciples</vt:lpstr>
      <vt:lpstr>Bible  Lesson: John 20:19-23</vt:lpstr>
      <vt:lpstr>1. Jesus Brings Peace       Amid Our Fear</vt:lpstr>
      <vt:lpstr>Jesus came and stood among them and said, “Peace be with you!” After he said this, he showed them his hands and side. The disciples were overjoyed when they saw the Lord.   John 20:19b-22</vt:lpstr>
      <vt:lpstr>2. Jesus’ Peace comes        with the Call to be       Sent as He was Sent</vt:lpstr>
      <vt:lpstr>Jesus came and stood among them and said, “Peace be with you!” After he said this, he showed them his hands and side. The disciples were overjoyed when they saw the Lord. Again Jesus said, “Peace be with you! As the Father has sent me, I am sending you.”   John 20:19b-22</vt:lpstr>
      <vt:lpstr>3. If Christ Calls You,       He Will Equip You</vt:lpstr>
      <vt:lpstr>Jesus came and stood among them and said, “Peace be with you!” After he said this, he showed them his hands and side. The disciples were overjoyed when they saw the Lord. Again Jesus said, “Peace be with you! As the Father has sent me, I am sending you.” 22 And with that he breathed on them and said, “Receive the Holy Spirit.”  John 20:19b-22</vt:lpstr>
      <vt:lpstr>New Life  in Jesus: The Disciples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Kirkemo</dc:creator>
  <cp:lastModifiedBy>Bill Kirkemo</cp:lastModifiedBy>
  <cp:revision>10</cp:revision>
  <dcterms:created xsi:type="dcterms:W3CDTF">2025-07-07T18:06:45Z</dcterms:created>
  <dcterms:modified xsi:type="dcterms:W3CDTF">2025-07-08T13:23:47Z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